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0" r:id="rId2"/>
    <p:sldId id="362" r:id="rId3"/>
    <p:sldId id="425" r:id="rId4"/>
    <p:sldId id="426" r:id="rId5"/>
    <p:sldId id="427" r:id="rId6"/>
    <p:sldId id="428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006600"/>
    <a:srgbClr val="663300"/>
    <a:srgbClr val="CC0000"/>
    <a:srgbClr val="FFFF99"/>
    <a:srgbClr val="FFFF66"/>
    <a:srgbClr val="800000"/>
    <a:srgbClr val="FFCC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969" autoAdjust="0"/>
  </p:normalViewPr>
  <p:slideViewPr>
    <p:cSldViewPr>
      <p:cViewPr varScale="1">
        <p:scale>
          <a:sx n="98" d="100"/>
          <a:sy n="98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00E695-1892-4DB2-BC99-DFE00BC604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37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37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>
                <a:solidFill>
                  <a:srgbClr val="800000"/>
                </a:solidFill>
              </a:rPr>
              <a:t>Zvučna izolacija </a:t>
            </a:r>
            <a:r>
              <a:rPr lang="sl-SI" sz="1000" dirty="0">
                <a:solidFill>
                  <a:srgbClr val="000066"/>
                </a:solidFill>
              </a:rPr>
              <a:t>se definiše za prostorije koje su međusobno odvojene pregradom. </a:t>
            </a:r>
            <a:endParaRPr lang="hr-HR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Prostorija u kojoj se nalazi izvor zvuka naziva se </a:t>
            </a:r>
            <a:r>
              <a:rPr lang="sl-SI" sz="1000" dirty="0">
                <a:solidFill>
                  <a:srgbClr val="800000"/>
                </a:solidFill>
              </a:rPr>
              <a:t>predajna prostorija</a:t>
            </a:r>
            <a:r>
              <a:rPr lang="sl-SI" sz="1000" dirty="0">
                <a:solidFill>
                  <a:srgbClr val="000066"/>
                </a:solidFill>
              </a:rPr>
              <a:t>.</a:t>
            </a:r>
            <a:endParaRPr lang="hr-HR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Prostorija u koju se prenosi zvučna energija naziva se </a:t>
            </a:r>
            <a:r>
              <a:rPr lang="sl-SI" sz="1000" dirty="0">
                <a:solidFill>
                  <a:srgbClr val="800000"/>
                </a:solidFill>
              </a:rPr>
              <a:t>prijemna prostorija</a:t>
            </a:r>
            <a:r>
              <a:rPr lang="sl-SI" sz="1000" dirty="0">
                <a:solidFill>
                  <a:srgbClr val="000066"/>
                </a:solidFill>
              </a:rPr>
              <a:t>. </a:t>
            </a:r>
            <a:endParaRPr lang="hr-HR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1" dirty="0">
                <a:solidFill>
                  <a:srgbClr val="800000"/>
                </a:solidFill>
              </a:rPr>
              <a:t>Zvučna izolacija </a:t>
            </a:r>
            <a:r>
              <a:rPr lang="sl-SI" sz="1000" b="1" i="1" dirty="0">
                <a:solidFill>
                  <a:srgbClr val="800000"/>
                </a:solidFill>
              </a:rPr>
              <a:t>D</a:t>
            </a:r>
            <a:r>
              <a:rPr lang="sl-SI" sz="1000" b="1" dirty="0">
                <a:solidFill>
                  <a:srgbClr val="800000"/>
                </a:solidFill>
              </a:rPr>
              <a:t> </a:t>
            </a:r>
            <a:r>
              <a:rPr lang="sl-SI" sz="1000" b="1" dirty="0">
                <a:solidFill>
                  <a:srgbClr val="800000"/>
                </a:solidFill>
                <a:sym typeface="Symbol" pitchFamily="18" charset="2"/>
              </a:rPr>
              <a:t>dB</a:t>
            </a:r>
            <a:r>
              <a:rPr lang="sl-SI" sz="1000" b="1" dirty="0">
                <a:solidFill>
                  <a:srgbClr val="800000"/>
                </a:solidFill>
              </a:rPr>
              <a:t> </a:t>
            </a:r>
            <a:r>
              <a:rPr lang="sl-SI" sz="1000" dirty="0">
                <a:solidFill>
                  <a:srgbClr val="000066"/>
                </a:solidFill>
              </a:rPr>
              <a:t>predstavlja karakteristiku zvučne izolovanosti između dve prostorije i definiše se kao razlika nivoa zvuka u predajnoj i prijemnoj prostoriji.</a:t>
            </a:r>
            <a:endParaRPr lang="hr-HR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Zvučni izvor zvučne snage </a:t>
            </a:r>
            <a:r>
              <a:rPr lang="sl-SI" sz="1000" i="1" dirty="0">
                <a:solidFill>
                  <a:srgbClr val="000066"/>
                </a:solidFill>
              </a:rPr>
              <a:t>P</a:t>
            </a:r>
            <a:r>
              <a:rPr lang="sl-SI" sz="1000" i="1" baseline="-25000" dirty="0">
                <a:solidFill>
                  <a:srgbClr val="000066"/>
                </a:solidFill>
              </a:rPr>
              <a:t>a</a:t>
            </a:r>
            <a:r>
              <a:rPr lang="sl-SI" sz="1000" dirty="0">
                <a:solidFill>
                  <a:srgbClr val="000066"/>
                </a:solidFill>
              </a:rPr>
              <a:t>, smešten u predajnoj prostoriji, emituje zvučnu energiju koja u prostoriji formira </a:t>
            </a:r>
            <a:r>
              <a:rPr lang="sl-SI" sz="1000" i="1" dirty="0">
                <a:solidFill>
                  <a:srgbClr val="000066"/>
                </a:solidFill>
              </a:rPr>
              <a:t>homogeno difuzno zvučno polje</a:t>
            </a:r>
            <a:r>
              <a:rPr lang="sl-SI" sz="1000" dirty="0">
                <a:solidFill>
                  <a:srgbClr val="000066"/>
                </a:solidFill>
              </a:rPr>
              <a:t>.</a:t>
            </a:r>
            <a:endParaRPr lang="hr-HR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6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b="0" dirty="0">
                <a:solidFill>
                  <a:srgbClr val="000066"/>
                </a:solidFill>
                <a:latin typeface="Arial" charset="0"/>
              </a:rPr>
              <a:t>Zvučna energija se iz predajne u prijemnu prostoriju prenosi različitim putevima:  </a:t>
            </a:r>
            <a:endParaRPr lang="hr-HR" sz="1000" b="0" dirty="0">
              <a:solidFill>
                <a:srgbClr val="000066"/>
              </a:solidFill>
              <a:latin typeface="Arial" charset="0"/>
            </a:endParaRPr>
          </a:p>
          <a:p>
            <a:pPr marL="180000" marR="0" indent="-18000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000" b="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D</a:t>
            </a:r>
            <a:r>
              <a:rPr lang="en-GB" sz="1000" b="0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irektno</a:t>
            </a:r>
            <a:r>
              <a:rPr lang="en-GB" sz="1000" b="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b="0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kroz</a:t>
            </a:r>
            <a:r>
              <a:rPr lang="en-GB" sz="1000" b="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GB" sz="1000" b="0" dirty="0" err="1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pregr</a:t>
            </a:r>
            <a:r>
              <a:rPr lang="sl-SI" sz="1000" b="0" dirty="0">
                <a:solidFill>
                  <a:srgbClr val="990000"/>
                </a:solidFill>
                <a:latin typeface="Arial" charset="0"/>
              </a:rPr>
              <a:t>adu  i</a:t>
            </a:r>
            <a:endParaRPr lang="en-GB" sz="1000" b="0" dirty="0">
              <a:solidFill>
                <a:srgbClr val="990000"/>
              </a:solidFill>
              <a:latin typeface="Arial" charset="0"/>
            </a:endParaRPr>
          </a:p>
          <a:p>
            <a:pPr marL="180000" indent="-1800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000" b="0" dirty="0">
                <a:solidFill>
                  <a:srgbClr val="990000"/>
                </a:solidFill>
              </a:rPr>
              <a:t>Bočnim provođenjem.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Font typeface="+mj-lt"/>
              <a:buNone/>
            </a:pPr>
            <a:r>
              <a:rPr lang="sr-Latn-RS" sz="1000" b="0" dirty="0">
                <a:solidFill>
                  <a:srgbClr val="000066"/>
                </a:solidFill>
              </a:rPr>
              <a:t>Bočno provođenje zvuka iz predajne u prijemnu prostoriju može biti:</a:t>
            </a:r>
          </a:p>
          <a:p>
            <a:pPr marL="180000" indent="-1800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000" b="0" dirty="0">
                <a:solidFill>
                  <a:srgbClr val="000066"/>
                </a:solidFill>
              </a:rPr>
              <a:t>Kroz bočne zidove,</a:t>
            </a:r>
          </a:p>
          <a:p>
            <a:pPr marL="180000" indent="-1800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000" b="0" dirty="0">
                <a:solidFill>
                  <a:srgbClr val="000066"/>
                </a:solidFill>
              </a:rPr>
              <a:t>Kroz bočne zidove na pregradu,</a:t>
            </a:r>
          </a:p>
          <a:p>
            <a:pPr marL="180000" indent="-180000" algn="just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000" b="0" dirty="0">
                <a:solidFill>
                  <a:srgbClr val="000066"/>
                </a:solidFill>
              </a:rPr>
              <a:t>Kroz pregradu na bočne zidove.</a:t>
            </a:r>
            <a:endParaRPr lang="en-US" sz="1000" b="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76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Ako se zanemari efekat bočnog provođenja energije, zvučna energija se iz predajne u prijemnu prostoriju prenosi samo direktnim putem kroz pregradu.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Zvučni izvor zvučne snage P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a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formira u predajnoj prostoriji homogeno difuzno zvučno polje sa jednakim intenzitetom zvuka I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1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u svim tačkama.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Energija u jedinici </a:t>
            </a:r>
            <a:r>
              <a:rPr lang="sl-SI" sz="1000" dirty="0">
                <a:solidFill>
                  <a:srgbClr val="000066"/>
                </a:solidFill>
              </a:rPr>
              <a:t>vremena koja u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predajnoj prostoriji padne na pregradu površine S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12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 iznosi P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1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.</a:t>
            </a: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  <a:latin typeface="Arial" charset="0"/>
              </a:rPr>
              <a:t>Deo energije koji se direktnim putem prenosi u prijemnu prostoriju određen je koeficijentom transmisije</a:t>
            </a:r>
            <a:r>
              <a:rPr lang="sl-SI" sz="1000" baseline="0" dirty="0">
                <a:solidFill>
                  <a:srgbClr val="000066"/>
                </a:solidFill>
                <a:latin typeface="Arial" charset="0"/>
              </a:rPr>
              <a:t> i iznosi P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sl-SI" sz="1000" baseline="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00066"/>
                </a:solidFill>
                <a:latin typeface="Arial" charset="0"/>
              </a:rPr>
              <a:t>U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prijemnoj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prostoriji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pregra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da preuzima ulogu izvora zvuka, čija je zvučna snaga upravo P</a:t>
            </a:r>
            <a:r>
              <a:rPr lang="sl-SI" sz="1000" baseline="-25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.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86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Pregrada kao izvor zvuka formira u prijemnoj prostoriji homogeno difuzno zvučno polje sa jednakim intenzitetom zvuka I</a:t>
            </a:r>
            <a:r>
              <a:rPr lang="sl-SI" sz="1000" baseline="-25000" dirty="0">
                <a:solidFill>
                  <a:srgbClr val="000066"/>
                </a:solidFill>
              </a:rPr>
              <a:t>2</a:t>
            </a:r>
            <a:r>
              <a:rPr lang="sl-SI" sz="1000" dirty="0">
                <a:solidFill>
                  <a:srgbClr val="000066"/>
                </a:solidFill>
              </a:rPr>
              <a:t> u svim tačkama.</a:t>
            </a:r>
            <a:endParaRPr lang="hr-HR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Zvučna energija koja se u jedinici vremena izrači sa pregrade u prijemnu prostoriju</a:t>
            </a:r>
            <a:r>
              <a:rPr lang="sl-SI" sz="1000" baseline="0" dirty="0">
                <a:solidFill>
                  <a:srgbClr val="000066"/>
                </a:solidFill>
              </a:rPr>
              <a:t> iznosi P</a:t>
            </a:r>
            <a:r>
              <a:rPr lang="sl-SI" sz="1000" baseline="-25000" dirty="0">
                <a:solidFill>
                  <a:srgbClr val="000066"/>
                </a:solidFill>
              </a:rPr>
              <a:t>2</a:t>
            </a:r>
            <a:r>
              <a:rPr lang="sl-SI" sz="1000" baseline="0" dirty="0">
                <a:solidFill>
                  <a:srgbClr val="000066"/>
                </a:solidFill>
              </a:rPr>
              <a:t>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Kada su definisane zvučne energije </a:t>
            </a:r>
            <a:r>
              <a:rPr lang="sl-SI" sz="1000" baseline="0" dirty="0">
                <a:solidFill>
                  <a:srgbClr val="000066"/>
                </a:solidFill>
              </a:rPr>
              <a:t>P</a:t>
            </a:r>
            <a:r>
              <a:rPr lang="sl-SI" sz="1000" baseline="-25000" dirty="0">
                <a:solidFill>
                  <a:srgbClr val="000066"/>
                </a:solidFill>
              </a:rPr>
              <a:t>1</a:t>
            </a:r>
            <a:r>
              <a:rPr lang="sl-SI" sz="1000" baseline="0" dirty="0">
                <a:solidFill>
                  <a:srgbClr val="000066"/>
                </a:solidFill>
              </a:rPr>
              <a:t> i</a:t>
            </a:r>
            <a:r>
              <a:rPr lang="sl-SI" sz="1000" dirty="0">
                <a:solidFill>
                  <a:srgbClr val="000066"/>
                </a:solidFill>
              </a:rPr>
              <a:t> </a:t>
            </a:r>
            <a:r>
              <a:rPr lang="sl-SI" sz="1000" baseline="0" dirty="0">
                <a:solidFill>
                  <a:srgbClr val="000066"/>
                </a:solidFill>
              </a:rPr>
              <a:t>P</a:t>
            </a:r>
            <a:r>
              <a:rPr lang="sl-SI" sz="1000" baseline="-25000" dirty="0">
                <a:solidFill>
                  <a:srgbClr val="000066"/>
                </a:solidFill>
              </a:rPr>
              <a:t>2</a:t>
            </a:r>
            <a:r>
              <a:rPr lang="sl-SI" sz="1000" baseline="0" dirty="0">
                <a:solidFill>
                  <a:srgbClr val="000066"/>
                </a:solidFill>
              </a:rPr>
              <a:t>, moguće je izračunati izolacionu moć pregrade između predajne i prijemne prostorije R na način kako je to predstavljeno na slajdu.</a:t>
            </a:r>
            <a:endParaRPr lang="hr-HR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13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1000" dirty="0">
                <a:solidFill>
                  <a:srgbClr val="000066"/>
                </a:solidFill>
              </a:rPr>
              <a:t>Metod određivanja izolacione moći pregrade</a:t>
            </a:r>
            <a:r>
              <a:rPr lang="sr-Latn-RS" sz="1000" dirty="0">
                <a:solidFill>
                  <a:srgbClr val="000066"/>
                </a:solidFill>
              </a:rPr>
              <a:t> R</a:t>
            </a:r>
            <a:r>
              <a:rPr lang="vi-VN" sz="1000" dirty="0">
                <a:solidFill>
                  <a:srgbClr val="000066"/>
                </a:solidFill>
              </a:rPr>
              <a:t> podrazumeva</a:t>
            </a:r>
            <a:r>
              <a:rPr lang="sl-SI" sz="1000" dirty="0">
                <a:solidFill>
                  <a:srgbClr val="000066"/>
                </a:solidFill>
              </a:rPr>
              <a:t>:</a:t>
            </a:r>
          </a:p>
          <a:p>
            <a:pPr marL="180000" indent="-180000" algn="just">
              <a:spcBef>
                <a:spcPts val="6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M</a:t>
            </a:r>
            <a:r>
              <a:rPr lang="vi-VN" sz="1000" dirty="0">
                <a:solidFill>
                  <a:srgbClr val="000066"/>
                </a:solidFill>
              </a:rPr>
              <a:t>erenje </a:t>
            </a:r>
            <a:r>
              <a:rPr lang="pl-PL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nivoa buke u predajnoj prostoriji, </a:t>
            </a:r>
            <a:r>
              <a:rPr lang="pl-PL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l-PL" sz="1000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marL="180000" indent="-180000" algn="just">
              <a:spcBef>
                <a:spcPts val="6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M</a:t>
            </a:r>
            <a:r>
              <a:rPr lang="vi-VN" sz="1000" dirty="0">
                <a:solidFill>
                  <a:srgbClr val="000066"/>
                </a:solidFill>
              </a:rPr>
              <a:t>erenje </a:t>
            </a:r>
            <a:r>
              <a:rPr lang="pl-PL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nivoa buke u prijemnoj prostoriji, </a:t>
            </a:r>
            <a:r>
              <a:rPr lang="pl-PL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l-PL" sz="1000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000" baseline="-250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marL="180000" indent="-180000" algn="just">
              <a:spcBef>
                <a:spcPts val="6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sr-Latn-RS" sz="1000" dirty="0">
                <a:solidFill>
                  <a:srgbClr val="000066"/>
                </a:solidFill>
              </a:rPr>
              <a:t>M</a:t>
            </a:r>
            <a:r>
              <a:rPr lang="vi-VN" sz="1000" dirty="0">
                <a:solidFill>
                  <a:srgbClr val="000066"/>
                </a:solidFill>
              </a:rPr>
              <a:t>erenje </a:t>
            </a:r>
            <a:r>
              <a:rPr lang="pl-PL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vremena reverberacije prijemne prostorije </a:t>
            </a:r>
            <a:r>
              <a:rPr lang="pl-PL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1000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1000" baseline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radi određivanja njene apsorpcije </a:t>
            </a:r>
            <a:r>
              <a:rPr lang="pl-PL" sz="10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1000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1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(Sabinov obrazac)</a:t>
            </a:r>
            <a:r>
              <a:rPr lang="sl-SI" sz="1000" dirty="0">
                <a:solidFill>
                  <a:srgbClr val="000066"/>
                </a:solidFill>
              </a:rPr>
              <a:t>.</a:t>
            </a:r>
            <a:endParaRPr lang="hr-HR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1000" dirty="0">
                <a:solidFill>
                  <a:srgbClr val="000066"/>
                </a:solidFill>
              </a:rPr>
              <a:t>Merenj</a:t>
            </a:r>
            <a:r>
              <a:rPr lang="sr-Latn-RS" sz="1000" dirty="0">
                <a:solidFill>
                  <a:srgbClr val="000066"/>
                </a:solidFill>
              </a:rPr>
              <a:t>a</a:t>
            </a:r>
            <a:r>
              <a:rPr lang="vi-VN" sz="1000" dirty="0">
                <a:solidFill>
                  <a:srgbClr val="000066"/>
                </a:solidFill>
              </a:rPr>
              <a:t> se vrš</a:t>
            </a:r>
            <a:r>
              <a:rPr lang="sr-Latn-RS" sz="1000" dirty="0">
                <a:solidFill>
                  <a:srgbClr val="000066"/>
                </a:solidFill>
              </a:rPr>
              <a:t>e</a:t>
            </a:r>
            <a:r>
              <a:rPr lang="vi-VN" sz="1000" dirty="0">
                <a:solidFill>
                  <a:srgbClr val="000066"/>
                </a:solidFill>
              </a:rPr>
              <a:t> primenom tercnih filtara sa centralnim frekvencijama u opsegu </a:t>
            </a:r>
            <a:r>
              <a:rPr lang="vi-VN" sz="1000" dirty="0">
                <a:solidFill>
                  <a:srgbClr val="990000"/>
                </a:solidFill>
              </a:rPr>
              <a:t>100 </a:t>
            </a:r>
            <a:r>
              <a:rPr lang="en-US" sz="1000" dirty="0">
                <a:solidFill>
                  <a:srgbClr val="990000"/>
                </a:solidFill>
              </a:rPr>
              <a:t>÷ </a:t>
            </a:r>
            <a:r>
              <a:rPr lang="vi-VN" sz="1000" dirty="0">
                <a:solidFill>
                  <a:srgbClr val="990000"/>
                </a:solidFill>
              </a:rPr>
              <a:t>3150 Hz</a:t>
            </a:r>
            <a:r>
              <a:rPr lang="vi-VN" sz="1000" dirty="0">
                <a:solidFill>
                  <a:srgbClr val="000066"/>
                </a:solidFill>
              </a:rPr>
              <a:t>, sa izvorom zvuka u predajnoj prostoriji</a:t>
            </a:r>
            <a:r>
              <a:rPr lang="en-US" sz="1000" dirty="0">
                <a:solidFill>
                  <a:srgbClr val="000066"/>
                </a:solidFill>
              </a:rPr>
              <a:t>.</a:t>
            </a:r>
            <a:endParaRPr lang="vi-VN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RS" sz="1000" dirty="0">
                <a:solidFill>
                  <a:srgbClr val="000066"/>
                </a:solidFill>
              </a:rPr>
              <a:t>Kao rezultat se dobija tercni spektar izolacione moći pregrade.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2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</a:pPr>
            <a:endParaRPr lang="en-US" sz="1000" dirty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Procesi koji nastaju kada zvučni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talas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naiđe na pregradu: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Ukupna zvučna energija koja padne na pregradu.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zvučne energije koja se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reflektuje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usled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diskontinuiteta sredine.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zvučne energije koja se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reflektuje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zbog vibriranja pregrade ka strani nailaska zvučnih talasa.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zvučne energije koja se prenosi na drugu stranu pregrade u obliku longitudinalnih i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fleksionih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talasa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usled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vibriranja pregrade.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zvučne energije koja se direktno prenosi na drugu stranu pregrade zbog njene porozne strukture.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zvučne energije koja se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apsorbuje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pregradom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usled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prostiranja talasa kroz poroznu strukturu pregrade i vibriranja pregrade.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+mj-lt"/>
              <a:buAutoNum type="arabicPeriod"/>
              <a:tabLst/>
              <a:defRPr/>
            </a:pP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zvučne energije koja se vibriranjem prenosi na druge elemente konstrukcije.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93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8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9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err="1">
                <a:solidFill>
                  <a:srgbClr val="990000"/>
                </a:solidFill>
                <a:latin typeface="Arial" charset="0"/>
              </a:rPr>
              <a:t>Koeficijent</a:t>
            </a:r>
            <a:r>
              <a:rPr lang="en-US" sz="1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000" b="1" dirty="0" err="1">
                <a:solidFill>
                  <a:srgbClr val="990000"/>
                </a:solidFill>
                <a:latin typeface="Arial" charset="0"/>
              </a:rPr>
              <a:t>transmisije</a:t>
            </a:r>
            <a:r>
              <a:rPr lang="en-US" sz="1000" b="1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en-US" sz="1000" dirty="0">
                <a:solidFill>
                  <a:srgbClr val="000066"/>
                </a:solidFill>
                <a:latin typeface="Arial" charset="0"/>
              </a:rPr>
              <a:t>je be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z</a:t>
            </a:r>
            <a:r>
              <a:rPr lang="en-US" sz="1000" dirty="0" err="1">
                <a:solidFill>
                  <a:srgbClr val="000066"/>
                </a:solidFill>
                <a:latin typeface="Arial" charset="0"/>
              </a:rPr>
              <a:t>dimen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zionalna, frekvencijski zavisna veličina, koja definiše propustljivost pregrade u odnosu na zvučnu energiju. </a:t>
            </a:r>
            <a:endParaRPr lang="hr-HR" sz="1000" dirty="0">
              <a:solidFill>
                <a:srgbClr val="000066"/>
              </a:solidFill>
              <a:latin typeface="Arial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Koeficijent transmisije ima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za uobičajene pregrade vrednosti znatno manje od jedinice (reda 10</a:t>
            </a:r>
            <a:r>
              <a:rPr lang="sl-SI" sz="1000" baseline="30000" dirty="0">
                <a:solidFill>
                  <a:srgbClr val="000066"/>
                </a:solidFill>
                <a:latin typeface="Arial" charset="0"/>
              </a:rPr>
              <a:t>-2</a:t>
            </a:r>
            <a:r>
              <a:rPr lang="sl-SI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10</a:t>
            </a:r>
            <a:r>
              <a:rPr lang="sl-SI" sz="1000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-6</a:t>
            </a:r>
            <a:r>
              <a:rPr lang="sl-SI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): </a:t>
            </a:r>
            <a:r>
              <a:rPr lang="sl-SI" sz="1000" dirty="0">
                <a:solidFill>
                  <a:srgbClr val="990000"/>
                </a:solidFill>
                <a:latin typeface="Arial" charset="0"/>
                <a:sym typeface="Symbol" pitchFamily="18" charset="2"/>
              </a:rPr>
              <a:t>Izraz 1</a:t>
            </a:r>
            <a:endParaRPr lang="hr-HR" sz="1000" dirty="0">
              <a:solidFill>
                <a:srgbClr val="990000"/>
              </a:solidFill>
              <a:latin typeface="Arial" charset="0"/>
              <a:sym typeface="Symbol" pitchFamily="18" charset="2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Za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definisanje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izolacije pregrade u odnosu na zvučnu energiju, a ne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definisanje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propustljivosti, koristi se recipročna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vrednost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koeficijenta transmisije: </a:t>
            </a:r>
            <a:r>
              <a:rPr lang="hr-HR" sz="1000" dirty="0">
                <a:solidFill>
                  <a:srgbClr val="990000"/>
                </a:solidFill>
                <a:latin typeface="Arial" charset="0"/>
              </a:rPr>
              <a:t>Izraz 2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hr-HR" sz="1000" dirty="0">
                <a:solidFill>
                  <a:srgbClr val="000066"/>
                </a:solidFill>
                <a:latin typeface="Arial" charset="0"/>
              </a:rPr>
              <a:t>Recipročna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vrednost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koeficijenta transmisije daje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vrednosti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mnogo veće od jedinice. Da bi se sistem velikih brojeva </a:t>
            </a:r>
            <a:r>
              <a:rPr lang="hr-HR" sz="1000" dirty="0" err="1">
                <a:solidFill>
                  <a:srgbClr val="000066"/>
                </a:solidFill>
                <a:latin typeface="Arial" charset="0"/>
              </a:rPr>
              <a:t>zamenio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sistemom malih brojeva (recimo u opsegu </a:t>
            </a:r>
            <a:r>
              <a:rPr lang="sl-SI" sz="1000" dirty="0">
                <a:solidFill>
                  <a:srgbClr val="000066"/>
                </a:solidFill>
                <a:latin typeface="Arial" charset="0"/>
              </a:rPr>
              <a:t>0</a:t>
            </a:r>
            <a:r>
              <a:rPr lang="sl-SI" sz="1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100),</a:t>
            </a:r>
            <a:r>
              <a:rPr lang="hr-HR" sz="1000" dirty="0">
                <a:solidFill>
                  <a:srgbClr val="000066"/>
                </a:solidFill>
                <a:latin typeface="Arial" charset="0"/>
              </a:rPr>
              <a:t> uvodi se logaritamska veličina za izražavanje izolacije pregrade – </a:t>
            </a:r>
            <a:r>
              <a:rPr lang="hr-HR" sz="1000" b="1" dirty="0">
                <a:solidFill>
                  <a:srgbClr val="990000"/>
                </a:solidFill>
                <a:latin typeface="Arial" charset="0"/>
              </a:rPr>
              <a:t>IZOLACIONA MOĆ PREGRADE</a:t>
            </a:r>
            <a:r>
              <a:rPr lang="hr-HR" sz="1000" dirty="0">
                <a:solidFill>
                  <a:srgbClr val="000066"/>
                </a:solidFill>
              </a:rPr>
              <a:t>: </a:t>
            </a:r>
            <a:r>
              <a:rPr lang="hr-HR" sz="1000" dirty="0">
                <a:solidFill>
                  <a:srgbClr val="990000"/>
                </a:solidFill>
              </a:rPr>
              <a:t>Izraz 3</a:t>
            </a:r>
            <a:endParaRPr lang="hr-HR" sz="1000" dirty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43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U praksi se često umesto homogene (jedinstvene) pregrade sreće pregrada sastavljena od delova različitih koeficijenata transmisije, odnosno izolacione moći. Na primer, pregrada sa prozorima ili vratima, ili i sa prozorima i vratima.</a:t>
            </a:r>
            <a:endParaRPr lang="hr-HR" sz="1000" dirty="0">
              <a:solidFill>
                <a:srgbClr val="000066"/>
              </a:solidFill>
            </a:endParaRPr>
          </a:p>
          <a:p>
            <a:pPr marR="0" algn="just" defTabSz="914400" rtl="0" eaLnBrk="1" fontAlgn="base" latinLnBrk="0" hangingPunct="1"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U tom slučaju se definiše </a:t>
            </a:r>
            <a:r>
              <a:rPr lang="sl-SI" sz="1000" b="1" dirty="0">
                <a:solidFill>
                  <a:srgbClr val="990000"/>
                </a:solidFill>
              </a:rPr>
              <a:t>srednji koeficijent transmisije zvučne energije</a:t>
            </a:r>
            <a:r>
              <a:rPr lang="sl-SI" sz="1000" dirty="0">
                <a:solidFill>
                  <a:srgbClr val="000066"/>
                </a:solidFill>
              </a:rPr>
              <a:t>,</a:t>
            </a:r>
            <a:r>
              <a:rPr lang="sl-SI" sz="1000" baseline="0" dirty="0">
                <a:solidFill>
                  <a:srgbClr val="000066"/>
                </a:solidFill>
              </a:rPr>
              <a:t> na način kako je dato 1. izrazom na slajdu.</a:t>
            </a:r>
            <a:endParaRPr lang="hr-HR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sr-Latn-RS" sz="1000" dirty="0">
                <a:solidFill>
                  <a:srgbClr val="000066"/>
                </a:solidFill>
              </a:rPr>
              <a:t>Izolaciona moć pregrade, sačinjene od više segmenata (prozor, vrata, zid, ...),</a:t>
            </a:r>
            <a:r>
              <a:rPr lang="sr-Latn-RS" sz="1000" baseline="0" dirty="0">
                <a:solidFill>
                  <a:srgbClr val="000066"/>
                </a:solidFill>
              </a:rPr>
              <a:t> definiše se 2. izrazom na slajdu.</a:t>
            </a:r>
            <a:endParaRPr lang="en-US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44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000" dirty="0">
                <a:solidFill>
                  <a:srgbClr val="000066"/>
                </a:solidFill>
              </a:rPr>
              <a:t>Najmanji otvori i procepi u pregradi mogu značajno da smanje efikasnost pregrade u izolaciji zvuka. </a:t>
            </a:r>
            <a:endParaRPr lang="hr-HR" sz="1000" dirty="0">
              <a:solidFill>
                <a:srgbClr val="000066"/>
              </a:solidFill>
            </a:endParaRPr>
          </a:p>
          <a:p>
            <a:pPr algn="just">
              <a:spcBef>
                <a:spcPts val="600"/>
              </a:spcBef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1000" dirty="0">
                <a:solidFill>
                  <a:srgbClr val="000066"/>
                </a:solidFill>
              </a:rPr>
              <a:t>Na izolacionu moć pregrade može značajno da utiče i postojanje čvrste veze između pregrada (npr. kod dvostrukih pregrada od gips-kartonskih ploča) preko konstrukcije koja povezuje pregrade</a:t>
            </a:r>
            <a:r>
              <a:rPr lang="sr-Latn-RS" sz="1000" dirty="0">
                <a:solidFill>
                  <a:srgbClr val="000066"/>
                </a:solidFill>
              </a:rPr>
              <a:t> (drvene grede npr.)</a:t>
            </a:r>
            <a:r>
              <a:rPr lang="vi-VN" sz="1000" dirty="0">
                <a:solidFill>
                  <a:srgbClr val="000066"/>
                </a:solidFill>
              </a:rPr>
              <a:t>, kontaktnih zavrtnjeva, cevovoda ili ventilacionih kanala</a:t>
            </a:r>
            <a:r>
              <a:rPr lang="sl-SI" sz="1000" dirty="0">
                <a:solidFill>
                  <a:srgbClr val="000066"/>
                </a:solidFill>
              </a:rPr>
              <a:t>. </a:t>
            </a:r>
            <a:endParaRPr lang="hr-HR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1000" dirty="0">
                <a:solidFill>
                  <a:srgbClr val="000066"/>
                </a:solidFill>
              </a:rPr>
              <a:t>Čvrsta veza između pregrada stvara "zvučne mostove" preko kojih se zvučna energija vibracijama prenosi gotovo bez slabljenja na drugu stranu.</a:t>
            </a:r>
            <a:endParaRPr lang="hr-HR" sz="1000" dirty="0">
              <a:solidFill>
                <a:srgbClr val="000066"/>
              </a:solidFill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1000" dirty="0">
                <a:solidFill>
                  <a:srgbClr val="000066"/>
                </a:solidFill>
              </a:rPr>
              <a:t>To se može izbeći npr. raspoređivanjem konstrukcije</a:t>
            </a:r>
            <a:r>
              <a:rPr lang="sr-Latn-RS" sz="1000" dirty="0">
                <a:solidFill>
                  <a:srgbClr val="000066"/>
                </a:solidFill>
              </a:rPr>
              <a:t> (drvenih gerda)</a:t>
            </a:r>
            <a:r>
              <a:rPr lang="vi-VN" sz="1000" dirty="0">
                <a:solidFill>
                  <a:srgbClr val="000066"/>
                </a:solidFill>
              </a:rPr>
              <a:t> u šahovskom rasporedu, ili izolacijom konstrukcije od pregrada.</a:t>
            </a:r>
            <a:endParaRPr lang="hr-HR" sz="1000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E695-1892-4DB2-BC99-DFE00BC604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2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56FA2-2A5D-4F04-B3F5-ED91F209E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68299-1286-40F6-9E1F-11A0D96CB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7E48E-D68E-4163-B136-7569770B6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7239D5-941A-4DAE-80AD-AB1EF69A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D1731-C9A3-4F89-A560-0E83C7782D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604B-4EBC-46DD-9418-F144C783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DA1BA-6CF0-400C-B56E-B3CA2F9C9B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5A11D-576C-4D9A-9DA6-D38E3259E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F8503-57FF-4909-9B91-1B0AAFD226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8B5CE-0C96-4DC9-AF7B-DE6827236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22240-3A97-4B11-8700-BED4F2ACB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65FDE-E77F-45F0-97F9-5A3954462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7A9E-CD85-4C99-AE6A-7CFBD3861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A8C294-8870-49FD-BC00-86C6AEA0E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redavanja%202004-2005\Prostorna%20akustika\Akusticka%20obrada\clap.wav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redavanja%202004-2005\Prostorna%20akustika\Akusticka%20obrada\clap.wav" TargetMode="Externa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redavanja%202004-2005\Prostorna%20akustika\Akusticka%20obrada\clap.wav" TargetMode="Externa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6.wmf"/><Relationship Id="rId5" Type="http://schemas.openxmlformats.org/officeDocument/2006/relationships/image" Target="../media/image22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1.jpeg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Predavanja%202004-2005\Prostorna%20akustika\Akusticka%20obrada\clap.wav" TargetMode="Externa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9.wmf"/><Relationship Id="rId1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gif"/><Relationship Id="rId7" Type="http://schemas.openxmlformats.org/officeDocument/2006/relationships/image" Target="../media/image8.wmf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35696" y="334259"/>
            <a:ext cx="54726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UNIVERZITET U NIŠU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sz="2000" kern="0" dirty="0">
                <a:solidFill>
                  <a:sysClr val="windowText" lastClr="000000"/>
                </a:solidFill>
                <a:latin typeface="Arial Black" pitchFamily="34" charset="0"/>
              </a:rPr>
              <a:t>FAKULTET ZAŠTITE NA RADU U NIŠU</a:t>
            </a:r>
            <a:endParaRPr lang="en-US" sz="2000" kern="0" dirty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7451352" y="188640"/>
          <a:ext cx="1081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6624720" imgH="6624720" progId="CorelDRAW.Graphic.14">
                  <p:embed/>
                </p:oleObj>
              </mc:Choice>
              <mc:Fallback>
                <p:oleObj name="CorelDRAW" r:id="rId3" imgW="6624720" imgH="6624720" progId="CorelDRAW.Graphic.1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352" y="188640"/>
                        <a:ext cx="10810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1" descr="univerzitet-Logo-bitmapa-300x30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8864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41277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5876925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564904"/>
            <a:ext cx="77724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4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BUKA I VIBRACIJE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087724" y="3501008"/>
            <a:ext cx="49685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- PREZENTACIJA</a:t>
            </a:r>
            <a:r>
              <a:rPr kumimoji="0" lang="sr-Latn-CS" sz="2000" b="0" i="0" u="none" strike="noStrike" kern="0" cap="none" spc="0" normalizeH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 PREDAVANJA -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39752" y="6021288"/>
            <a:ext cx="4464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Dr Darko Mihajlov, </a:t>
            </a:r>
            <a:r>
              <a:rPr lang="sr-Latn-CS" sz="1800" kern="0" dirty="0" err="1">
                <a:solidFill>
                  <a:srgbClr val="000066"/>
                </a:solidFill>
                <a:latin typeface="Arial Black" pitchFamily="34" charset="0"/>
              </a:rPr>
              <a:t>vanr</a:t>
            </a:r>
            <a:r>
              <a:rPr lang="sr-Latn-CS" sz="1800" kern="0" dirty="0">
                <a:solidFill>
                  <a:srgbClr val="000066"/>
                </a:solidFill>
                <a:latin typeface="Arial Black" pitchFamily="34" charset="0"/>
              </a:rPr>
              <a:t>. prof.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1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</a:rPr>
              <a:t>Dr Momir Praščević, red. prof.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02000" y="4077072"/>
            <a:ext cx="774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2000" kern="0" noProof="0" dirty="0">
                <a:solidFill>
                  <a:srgbClr val="800000"/>
                </a:solidFill>
                <a:latin typeface="Arial Black" pitchFamily="34" charset="0"/>
              </a:rPr>
              <a:t>IZOLACIONA MOĆ PREGRADE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Zvučna izolacija</a:t>
            </a:r>
          </a:p>
        </p:txBody>
      </p:sp>
      <p:graphicFrame>
        <p:nvGraphicFramePr>
          <p:cNvPr id="32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19946"/>
              </p:ext>
            </p:extLst>
          </p:nvPr>
        </p:nvGraphicFramePr>
        <p:xfrm>
          <a:off x="3878848" y="4725144"/>
          <a:ext cx="1386304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0891" imgH="215806" progId="Equation.3">
                  <p:embed/>
                </p:oleObj>
              </mc:Choice>
              <mc:Fallback>
                <p:oleObj name="Equation" r:id="rId4" imgW="710891" imgH="215806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848" y="4725144"/>
                        <a:ext cx="1386304" cy="468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73"/>
          <p:cNvSpPr txBox="1">
            <a:spLocks noChangeArrowheads="1"/>
          </p:cNvSpPr>
          <p:nvPr/>
        </p:nvSpPr>
        <p:spPr bwMode="auto">
          <a:xfrm>
            <a:off x="2220180" y="3789040"/>
            <a:ext cx="48721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l-SI" sz="1800" b="1" i="1" dirty="0">
                <a:solidFill>
                  <a:srgbClr val="800000"/>
                </a:solidFill>
                <a:latin typeface="Arial" charset="0"/>
              </a:rPr>
              <a:t>L</a:t>
            </a:r>
            <a:r>
              <a:rPr lang="sl-SI" sz="1800" b="1" baseline="-25000" dirty="0">
                <a:solidFill>
                  <a:srgbClr val="800000"/>
                </a:solidFill>
                <a:latin typeface="Arial" charset="0"/>
              </a:rPr>
              <a:t>1</a:t>
            </a:r>
            <a:r>
              <a:rPr lang="sl-SI" sz="1800" b="1" dirty="0">
                <a:solidFill>
                  <a:srgbClr val="800000"/>
                </a:solidFill>
                <a:latin typeface="Arial" charset="0"/>
              </a:rPr>
              <a:t>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– nivo zvuka u predajnoj prostoriji,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dB</a:t>
            </a:r>
          </a:p>
          <a:p>
            <a:pPr algn="just">
              <a:spcBef>
                <a:spcPts val="600"/>
              </a:spcBef>
            </a:pPr>
            <a:r>
              <a:rPr lang="sl-SI" sz="1800" b="1" i="1" dirty="0">
                <a:solidFill>
                  <a:srgbClr val="800000"/>
                </a:solidFill>
                <a:latin typeface="Arial" charset="0"/>
              </a:rPr>
              <a:t>L</a:t>
            </a:r>
            <a:r>
              <a:rPr lang="sl-SI" sz="1800" b="1" baseline="-25000" dirty="0">
                <a:solidFill>
                  <a:srgbClr val="800000"/>
                </a:solidFill>
                <a:latin typeface="Arial" charset="0"/>
              </a:rPr>
              <a:t>2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 – nivo zvuka u prijemnoj prostoriji, 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dB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250" y="1239016"/>
            <a:ext cx="4381500" cy="2311400"/>
            <a:chOff x="4610100" y="852016"/>
            <a:chExt cx="4381500" cy="2311400"/>
          </a:xfrm>
        </p:grpSpPr>
        <p:sp>
          <p:nvSpPr>
            <p:cNvPr id="37" name="Rectangle 32" descr="Paper bag"/>
            <p:cNvSpPr>
              <a:spLocks noChangeArrowheads="1"/>
            </p:cNvSpPr>
            <p:nvPr/>
          </p:nvSpPr>
          <p:spPr bwMode="auto">
            <a:xfrm>
              <a:off x="4610100" y="852016"/>
              <a:ext cx="4381500" cy="231140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6889750" y="1010766"/>
              <a:ext cx="1924050" cy="1993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4775200" y="1010766"/>
              <a:ext cx="1922463" cy="1993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5003800" y="1412404"/>
              <a:ext cx="5381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66"/>
                  </a:solidFill>
                  <a:latin typeface="Arial Black" pitchFamily="34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rgbClr val="000066"/>
                  </a:solidFill>
                  <a:latin typeface="Arial Black" pitchFamily="34" charset="0"/>
                  <a:cs typeface="Times New Roman" pitchFamily="18" charset="0"/>
                </a:rPr>
                <a:t>a</a:t>
              </a:r>
              <a:endParaRPr lang="en-GB" baseline="-25000" dirty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52" name="Text Box 54"/>
            <p:cNvSpPr txBox="1">
              <a:spLocks noChangeArrowheads="1"/>
            </p:cNvSpPr>
            <p:nvPr/>
          </p:nvSpPr>
          <p:spPr bwMode="auto">
            <a:xfrm>
              <a:off x="8356600" y="2493491"/>
              <a:ext cx="482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L</a:t>
              </a:r>
              <a:r>
                <a:rPr lang="en-US" sz="2400" b="1" baseline="-25000" dirty="0" err="1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2</a:t>
              </a:r>
              <a:endParaRPr lang="en-GB" sz="2400" b="1" baseline="-25000" dirty="0">
                <a:solidFill>
                  <a:srgbClr val="990000"/>
                </a:solidFill>
                <a:latin typeface="Arial" charset="0"/>
                <a:cs typeface="Times New Roman" pitchFamily="18" charset="0"/>
              </a:endParaRPr>
            </a:p>
          </p:txBody>
        </p:sp>
        <p:pic>
          <p:nvPicPr>
            <p:cNvPr id="53" name="clap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92700" y="1842616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8"/>
            <p:cNvSpPr txBox="1">
              <a:spLocks noChangeArrowheads="1"/>
            </p:cNvSpPr>
            <p:nvPr/>
          </p:nvSpPr>
          <p:spPr bwMode="auto">
            <a:xfrm>
              <a:off x="4881563" y="2553816"/>
              <a:ext cx="301625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L</a:t>
              </a:r>
              <a:r>
                <a:rPr lang="sl-SI" sz="2400" b="1" baseline="-25000" dirty="0">
                  <a:solidFill>
                    <a:srgbClr val="990000"/>
                  </a:solidFill>
                  <a:latin typeface="Arial" charset="0"/>
                </a:rPr>
                <a:t>1</a:t>
              </a:r>
              <a:endParaRPr lang="en-GB" sz="2400" b="1" baseline="-25000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85" name="Group 84"/>
          <p:cNvGrpSpPr/>
          <p:nvPr/>
        </p:nvGrpSpPr>
        <p:grpSpPr>
          <a:xfrm>
            <a:off x="255269" y="1485079"/>
            <a:ext cx="4244363" cy="1439865"/>
            <a:chOff x="255269" y="3468298"/>
            <a:chExt cx="4244363" cy="1439865"/>
          </a:xfrm>
        </p:grpSpPr>
        <p:sp>
          <p:nvSpPr>
            <p:cNvPr id="73" name="Rectangle 57"/>
            <p:cNvSpPr>
              <a:spLocks noChangeArrowheads="1"/>
            </p:cNvSpPr>
            <p:nvPr/>
          </p:nvSpPr>
          <p:spPr bwMode="auto">
            <a:xfrm>
              <a:off x="1259632" y="3470811"/>
              <a:ext cx="3240000" cy="246221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r>
                <a:rPr lang="en-US" sz="1600" b="1" dirty="0">
                  <a:latin typeface="Arial" charset="0"/>
                  <a:cs typeface="Times New Roman" pitchFamily="18" charset="0"/>
                </a:rPr>
                <a:t>D</a:t>
              </a:r>
              <a:r>
                <a:rPr lang="en-GB" sz="1600" b="1" dirty="0" err="1">
                  <a:latin typeface="Arial" charset="0"/>
                  <a:cs typeface="Times New Roman" pitchFamily="18" charset="0"/>
                </a:rPr>
                <a:t>irektno</a:t>
              </a:r>
              <a:r>
                <a:rPr lang="en-GB" sz="16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GB" sz="1600" b="1" dirty="0" err="1">
                  <a:latin typeface="Arial" charset="0"/>
                  <a:cs typeface="Times New Roman" pitchFamily="18" charset="0"/>
                </a:rPr>
                <a:t>kroz</a:t>
              </a:r>
              <a:r>
                <a:rPr lang="en-GB" sz="1600" b="1" dirty="0">
                  <a:latin typeface="Arial" charset="0"/>
                  <a:cs typeface="Times New Roman" pitchFamily="18" charset="0"/>
                </a:rPr>
                <a:t> </a:t>
              </a:r>
              <a:r>
                <a:rPr lang="en-GB" sz="1600" b="1" dirty="0" err="1">
                  <a:latin typeface="Arial" charset="0"/>
                  <a:cs typeface="Times New Roman" pitchFamily="18" charset="0"/>
                </a:rPr>
                <a:t>pregr</a:t>
              </a:r>
              <a:r>
                <a:rPr lang="sl-SI" sz="1600" b="1" dirty="0">
                  <a:latin typeface="Arial" charset="0"/>
                </a:rPr>
                <a:t>adu</a:t>
              </a:r>
              <a:endParaRPr lang="en-GB" sz="1600" b="1" dirty="0">
                <a:latin typeface="Arial" charset="0"/>
              </a:endParaRPr>
            </a:p>
          </p:txBody>
        </p:sp>
        <p:sp>
          <p:nvSpPr>
            <p:cNvPr id="74" name="Rectangle 58"/>
            <p:cNvSpPr>
              <a:spLocks noChangeArrowheads="1"/>
            </p:cNvSpPr>
            <p:nvPr/>
          </p:nvSpPr>
          <p:spPr bwMode="auto">
            <a:xfrm>
              <a:off x="1259632" y="3773090"/>
              <a:ext cx="3240000" cy="24622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K</a:t>
              </a:r>
              <a:r>
                <a:rPr lang="en-GB" sz="1600" b="1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roz bo</a:t>
              </a:r>
              <a:r>
                <a:rPr lang="sl-SI" sz="1600" b="1">
                  <a:solidFill>
                    <a:schemeClr val="bg1"/>
                  </a:solidFill>
                  <a:latin typeface="Arial" charset="0"/>
                </a:rPr>
                <a:t>č</a:t>
              </a:r>
              <a:r>
                <a:rPr lang="en-GB" sz="1600" b="1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ne zidove</a:t>
              </a:r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1259632" y="4039790"/>
              <a:ext cx="3240000" cy="246221"/>
            </a:xfrm>
            <a:prstGeom prst="rect">
              <a:avLst/>
            </a:prstGeom>
            <a:solidFill>
              <a:srgbClr val="33CC33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K</a:t>
              </a:r>
              <a:r>
                <a:rPr lang="en-GB" sz="1600" b="1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roz bo</a:t>
              </a:r>
              <a:r>
                <a:rPr lang="sl-SI" sz="1600" b="1">
                  <a:solidFill>
                    <a:schemeClr val="bg1"/>
                  </a:solidFill>
                  <a:latin typeface="Arial" charset="0"/>
                </a:rPr>
                <a:t>č</a:t>
              </a:r>
              <a:r>
                <a:rPr lang="en-GB" sz="1600" b="1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ne zidove</a:t>
              </a:r>
              <a:r>
                <a:rPr lang="sl-SI" sz="1600" b="1">
                  <a:solidFill>
                    <a:schemeClr val="bg1"/>
                  </a:solidFill>
                  <a:latin typeface="Arial" charset="0"/>
                </a:rPr>
                <a:t> na pregradu</a:t>
              </a:r>
              <a:endParaRPr lang="en-GB" sz="16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1259632" y="4306490"/>
              <a:ext cx="3240000" cy="246221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K</a:t>
              </a:r>
              <a:r>
                <a:rPr lang="en-GB" sz="1600" b="1" dirty="0" err="1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roz</a:t>
              </a:r>
              <a:r>
                <a:rPr lang="en-GB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sl-SI" sz="1600" b="1" dirty="0">
                  <a:solidFill>
                    <a:schemeClr val="bg1"/>
                  </a:solidFill>
                  <a:latin typeface="Arial" charset="0"/>
                </a:rPr>
                <a:t>pregradu</a:t>
              </a:r>
              <a:r>
                <a:rPr lang="en-GB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sl-SI" sz="1600" b="1" dirty="0">
                  <a:solidFill>
                    <a:schemeClr val="bg1"/>
                  </a:solidFill>
                  <a:latin typeface="Arial" charset="0"/>
                </a:rPr>
                <a:t>na</a:t>
              </a:r>
              <a:r>
                <a:rPr lang="en-GB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 </a:t>
              </a:r>
              <a:r>
                <a:rPr lang="en-GB" sz="1600" b="1" dirty="0" err="1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bo</a:t>
              </a:r>
              <a:r>
                <a:rPr lang="sl-SI" sz="1600" b="1" dirty="0">
                  <a:solidFill>
                    <a:schemeClr val="bg1"/>
                  </a:solidFill>
                  <a:latin typeface="Arial" charset="0"/>
                </a:rPr>
                <a:t>č</a:t>
              </a:r>
              <a:r>
                <a:rPr lang="en-GB" sz="1600" b="1" dirty="0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ne </a:t>
              </a:r>
              <a:r>
                <a:rPr lang="en-GB" sz="1600" b="1" dirty="0" err="1">
                  <a:solidFill>
                    <a:schemeClr val="bg1"/>
                  </a:solidFill>
                  <a:latin typeface="Arial" charset="0"/>
                  <a:cs typeface="Times New Roman" pitchFamily="18" charset="0"/>
                </a:rPr>
                <a:t>zidove</a:t>
              </a:r>
              <a:endParaRPr lang="en-GB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endParaRPr>
            </a:p>
          </p:txBody>
        </p:sp>
        <p:grpSp>
          <p:nvGrpSpPr>
            <p:cNvPr id="80" name="Group 89"/>
            <p:cNvGrpSpPr>
              <a:grpSpLocks/>
            </p:cNvGrpSpPr>
            <p:nvPr/>
          </p:nvGrpSpPr>
          <p:grpSpPr bwMode="auto">
            <a:xfrm>
              <a:off x="255269" y="3468298"/>
              <a:ext cx="996951" cy="1439865"/>
              <a:chOff x="2685" y="3207"/>
              <a:chExt cx="628" cy="907"/>
            </a:xfrm>
          </p:grpSpPr>
          <p:sp>
            <p:nvSpPr>
              <p:cNvPr id="81" name="Text Box 85"/>
              <p:cNvSpPr txBox="1">
                <a:spLocks noChangeArrowheads="1"/>
              </p:cNvSpPr>
              <p:nvPr/>
            </p:nvSpPr>
            <p:spPr bwMode="auto">
              <a:xfrm rot="16200000">
                <a:off x="2415" y="3477"/>
                <a:ext cx="907" cy="368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lIns="0" rIns="0">
                <a:spAutoFit/>
              </a:bodyPr>
              <a:lstStyle/>
              <a:p>
                <a:pPr algn="ctr"/>
                <a:r>
                  <a:rPr lang="sl-SI" sz="1600" b="1" dirty="0">
                    <a:solidFill>
                      <a:srgbClr val="000066"/>
                    </a:solidFill>
                    <a:latin typeface="Arial Black" pitchFamily="34" charset="0"/>
                  </a:rPr>
                  <a:t>Bočno provođenje</a:t>
                </a:r>
                <a:endParaRPr lang="en-US" sz="1600" b="1" dirty="0">
                  <a:solidFill>
                    <a:srgbClr val="000066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82" name="Line 86"/>
              <p:cNvSpPr>
                <a:spLocks noChangeShapeType="1"/>
              </p:cNvSpPr>
              <p:nvPr/>
            </p:nvSpPr>
            <p:spPr bwMode="auto">
              <a:xfrm>
                <a:off x="3064" y="3664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 b="1"/>
              </a:p>
            </p:txBody>
          </p:sp>
          <p:sp>
            <p:nvSpPr>
              <p:cNvPr id="83" name="Line 87"/>
              <p:cNvSpPr>
                <a:spLocks noChangeShapeType="1"/>
              </p:cNvSpPr>
              <p:nvPr/>
            </p:nvSpPr>
            <p:spPr bwMode="auto">
              <a:xfrm>
                <a:off x="3064" y="3480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 b="1"/>
              </a:p>
            </p:txBody>
          </p:sp>
          <p:sp>
            <p:nvSpPr>
              <p:cNvPr id="84" name="Line 88"/>
              <p:cNvSpPr>
                <a:spLocks noChangeShapeType="1"/>
              </p:cNvSpPr>
              <p:nvPr/>
            </p:nvSpPr>
            <p:spPr bwMode="auto">
              <a:xfrm>
                <a:off x="3064" y="3816"/>
                <a:ext cx="249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1600" b="1"/>
              </a:p>
            </p:txBody>
          </p:sp>
        </p:grpSp>
      </p:grpSp>
      <p:grpSp>
        <p:nvGrpSpPr>
          <p:cNvPr id="86" name="Group 83"/>
          <p:cNvGrpSpPr>
            <a:grpSpLocks/>
          </p:cNvGrpSpPr>
          <p:nvPr/>
        </p:nvGrpSpPr>
        <p:grpSpPr bwMode="auto">
          <a:xfrm>
            <a:off x="4610100" y="973584"/>
            <a:ext cx="4381500" cy="2311400"/>
            <a:chOff x="2904" y="320"/>
            <a:chExt cx="2760" cy="1456"/>
          </a:xfrm>
        </p:grpSpPr>
        <p:sp>
          <p:nvSpPr>
            <p:cNvPr id="87" name="Rectangle 32" descr="Paper bag"/>
            <p:cNvSpPr>
              <a:spLocks noChangeArrowheads="1"/>
            </p:cNvSpPr>
            <p:nvPr/>
          </p:nvSpPr>
          <p:spPr bwMode="auto">
            <a:xfrm>
              <a:off x="2904" y="320"/>
              <a:ext cx="2760" cy="1456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Rectangle 33"/>
            <p:cNvSpPr>
              <a:spLocks noChangeArrowheads="1"/>
            </p:cNvSpPr>
            <p:nvPr/>
          </p:nvSpPr>
          <p:spPr bwMode="auto">
            <a:xfrm>
              <a:off x="4340" y="420"/>
              <a:ext cx="1212" cy="1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Rectangle 34"/>
            <p:cNvSpPr>
              <a:spLocks noChangeArrowheads="1"/>
            </p:cNvSpPr>
            <p:nvPr/>
          </p:nvSpPr>
          <p:spPr bwMode="auto">
            <a:xfrm>
              <a:off x="3008" y="420"/>
              <a:ext cx="1211" cy="1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Freeform 36"/>
            <p:cNvSpPr>
              <a:spLocks/>
            </p:cNvSpPr>
            <p:nvPr/>
          </p:nvSpPr>
          <p:spPr bwMode="auto">
            <a:xfrm>
              <a:off x="3002" y="421"/>
              <a:ext cx="1216" cy="1254"/>
            </a:xfrm>
            <a:custGeom>
              <a:avLst/>
              <a:gdLst>
                <a:gd name="T0" fmla="*/ 384 w 1216"/>
                <a:gd name="T1" fmla="*/ 611 h 1254"/>
                <a:gd name="T2" fmla="*/ 752 w 1216"/>
                <a:gd name="T3" fmla="*/ 0 h 1254"/>
                <a:gd name="T4" fmla="*/ 1216 w 1216"/>
                <a:gd name="T5" fmla="*/ 464 h 1254"/>
                <a:gd name="T6" fmla="*/ 537 w 1216"/>
                <a:gd name="T7" fmla="*/ 1248 h 1254"/>
                <a:gd name="T8" fmla="*/ 6 w 1216"/>
                <a:gd name="T9" fmla="*/ 643 h 1254"/>
                <a:gd name="T10" fmla="*/ 323 w 1216"/>
                <a:gd name="T11" fmla="*/ 0 h 1254"/>
                <a:gd name="T12" fmla="*/ 1216 w 1216"/>
                <a:gd name="T13" fmla="*/ 749 h 1254"/>
                <a:gd name="T14" fmla="*/ 883 w 1216"/>
                <a:gd name="T15" fmla="*/ 1254 h 1254"/>
                <a:gd name="T16" fmla="*/ 6 w 1216"/>
                <a:gd name="T17" fmla="*/ 387 h 1254"/>
                <a:gd name="T18" fmla="*/ 1216 w 1216"/>
                <a:gd name="T19" fmla="*/ 237 h 1254"/>
                <a:gd name="T20" fmla="*/ 390 w 1216"/>
                <a:gd name="T21" fmla="*/ 1251 h 1254"/>
                <a:gd name="T22" fmla="*/ 169 w 1216"/>
                <a:gd name="T23" fmla="*/ 3 h 1254"/>
                <a:gd name="T24" fmla="*/ 1209 w 1216"/>
                <a:gd name="T25" fmla="*/ 1152 h 1254"/>
                <a:gd name="T26" fmla="*/ 0 w 1216"/>
                <a:gd name="T27" fmla="*/ 1072 h 1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16" h="1254">
                  <a:moveTo>
                    <a:pt x="384" y="611"/>
                  </a:moveTo>
                  <a:lnTo>
                    <a:pt x="752" y="0"/>
                  </a:lnTo>
                  <a:lnTo>
                    <a:pt x="1216" y="464"/>
                  </a:lnTo>
                  <a:lnTo>
                    <a:pt x="537" y="1248"/>
                  </a:lnTo>
                  <a:lnTo>
                    <a:pt x="6" y="643"/>
                  </a:lnTo>
                  <a:lnTo>
                    <a:pt x="323" y="0"/>
                  </a:lnTo>
                  <a:lnTo>
                    <a:pt x="1216" y="749"/>
                  </a:lnTo>
                  <a:lnTo>
                    <a:pt x="883" y="1254"/>
                  </a:lnTo>
                  <a:lnTo>
                    <a:pt x="6" y="387"/>
                  </a:lnTo>
                  <a:lnTo>
                    <a:pt x="1216" y="237"/>
                  </a:lnTo>
                  <a:lnTo>
                    <a:pt x="390" y="1251"/>
                  </a:lnTo>
                  <a:lnTo>
                    <a:pt x="169" y="3"/>
                  </a:lnTo>
                  <a:lnTo>
                    <a:pt x="1209" y="1152"/>
                  </a:lnTo>
                  <a:lnTo>
                    <a:pt x="0" y="1072"/>
                  </a:lnTo>
                </a:path>
              </a:pathLst>
            </a:custGeom>
            <a:noFill/>
            <a:ln w="9525" cap="flat" cmpd="sng">
              <a:solidFill>
                <a:srgbClr val="FF33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1" name="Freeform 37"/>
            <p:cNvSpPr>
              <a:spLocks/>
            </p:cNvSpPr>
            <p:nvPr/>
          </p:nvSpPr>
          <p:spPr bwMode="auto">
            <a:xfrm>
              <a:off x="3917" y="341"/>
              <a:ext cx="848" cy="253"/>
            </a:xfrm>
            <a:custGeom>
              <a:avLst/>
              <a:gdLst>
                <a:gd name="T0" fmla="*/ 0 w 848"/>
                <a:gd name="T1" fmla="*/ 160 h 253"/>
                <a:gd name="T2" fmla="*/ 195 w 848"/>
                <a:gd name="T3" fmla="*/ 3 h 253"/>
                <a:gd name="T4" fmla="*/ 710 w 848"/>
                <a:gd name="T5" fmla="*/ 0 h 253"/>
                <a:gd name="T6" fmla="*/ 848 w 848"/>
                <a:gd name="T7" fmla="*/ 253 h 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8" h="253">
                  <a:moveTo>
                    <a:pt x="0" y="160"/>
                  </a:moveTo>
                  <a:lnTo>
                    <a:pt x="195" y="3"/>
                  </a:lnTo>
                  <a:lnTo>
                    <a:pt x="710" y="0"/>
                  </a:lnTo>
                  <a:lnTo>
                    <a:pt x="848" y="253"/>
                  </a:ln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2" name="Freeform 38"/>
            <p:cNvSpPr>
              <a:spLocks/>
            </p:cNvSpPr>
            <p:nvPr/>
          </p:nvSpPr>
          <p:spPr bwMode="auto">
            <a:xfrm>
              <a:off x="3933" y="373"/>
              <a:ext cx="611" cy="195"/>
            </a:xfrm>
            <a:custGeom>
              <a:avLst/>
              <a:gdLst>
                <a:gd name="T0" fmla="*/ 0 w 611"/>
                <a:gd name="T1" fmla="*/ 163 h 195"/>
                <a:gd name="T2" fmla="*/ 201 w 611"/>
                <a:gd name="T3" fmla="*/ 0 h 195"/>
                <a:gd name="T4" fmla="*/ 333 w 611"/>
                <a:gd name="T5" fmla="*/ 9 h 195"/>
                <a:gd name="T6" fmla="*/ 368 w 611"/>
                <a:gd name="T7" fmla="*/ 195 h 195"/>
                <a:gd name="T8" fmla="*/ 611 w 611"/>
                <a:gd name="T9" fmla="*/ 195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195">
                  <a:moveTo>
                    <a:pt x="0" y="163"/>
                  </a:moveTo>
                  <a:lnTo>
                    <a:pt x="201" y="0"/>
                  </a:lnTo>
                  <a:lnTo>
                    <a:pt x="333" y="9"/>
                  </a:lnTo>
                  <a:lnTo>
                    <a:pt x="368" y="195"/>
                  </a:lnTo>
                  <a:lnTo>
                    <a:pt x="611" y="195"/>
                  </a:lnTo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3" name="Freeform 39"/>
            <p:cNvSpPr>
              <a:spLocks/>
            </p:cNvSpPr>
            <p:nvPr/>
          </p:nvSpPr>
          <p:spPr bwMode="auto">
            <a:xfrm>
              <a:off x="3955" y="366"/>
              <a:ext cx="730" cy="228"/>
            </a:xfrm>
            <a:custGeom>
              <a:avLst/>
              <a:gdLst>
                <a:gd name="T0" fmla="*/ 0 w 730"/>
                <a:gd name="T1" fmla="*/ 199 h 228"/>
                <a:gd name="T2" fmla="*/ 301 w 730"/>
                <a:gd name="T3" fmla="*/ 199 h 228"/>
                <a:gd name="T4" fmla="*/ 368 w 730"/>
                <a:gd name="T5" fmla="*/ 0 h 228"/>
                <a:gd name="T6" fmla="*/ 608 w 730"/>
                <a:gd name="T7" fmla="*/ 7 h 228"/>
                <a:gd name="T8" fmla="*/ 730 w 730"/>
                <a:gd name="T9" fmla="*/ 228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0" h="228">
                  <a:moveTo>
                    <a:pt x="0" y="199"/>
                  </a:moveTo>
                  <a:lnTo>
                    <a:pt x="301" y="199"/>
                  </a:lnTo>
                  <a:lnTo>
                    <a:pt x="368" y="0"/>
                  </a:lnTo>
                  <a:lnTo>
                    <a:pt x="608" y="7"/>
                  </a:lnTo>
                  <a:lnTo>
                    <a:pt x="730" y="228"/>
                  </a:lnTo>
                </a:path>
              </a:pathLst>
            </a:custGeom>
            <a:noFill/>
            <a:ln w="38100" cap="flat" cmpd="sng">
              <a:solidFill>
                <a:srgbClr val="FFCC9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4" name="Line 41"/>
            <p:cNvSpPr>
              <a:spLocks noChangeShapeType="1"/>
            </p:cNvSpPr>
            <p:nvPr/>
          </p:nvSpPr>
          <p:spPr bwMode="auto">
            <a:xfrm>
              <a:off x="3981" y="715"/>
              <a:ext cx="547" cy="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" name="Line 43"/>
            <p:cNvSpPr>
              <a:spLocks noChangeShapeType="1"/>
            </p:cNvSpPr>
            <p:nvPr/>
          </p:nvSpPr>
          <p:spPr bwMode="auto">
            <a:xfrm>
              <a:off x="3975" y="907"/>
              <a:ext cx="547" cy="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" name="Line 45"/>
            <p:cNvSpPr>
              <a:spLocks noChangeShapeType="1"/>
            </p:cNvSpPr>
            <p:nvPr/>
          </p:nvSpPr>
          <p:spPr bwMode="auto">
            <a:xfrm>
              <a:off x="3969" y="1099"/>
              <a:ext cx="547" cy="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" name="Line 47"/>
            <p:cNvSpPr>
              <a:spLocks noChangeShapeType="1"/>
            </p:cNvSpPr>
            <p:nvPr/>
          </p:nvSpPr>
          <p:spPr bwMode="auto">
            <a:xfrm>
              <a:off x="3963" y="1291"/>
              <a:ext cx="547" cy="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8" name="Freeform 49"/>
            <p:cNvSpPr>
              <a:spLocks/>
            </p:cNvSpPr>
            <p:nvPr/>
          </p:nvSpPr>
          <p:spPr bwMode="auto">
            <a:xfrm flipV="1">
              <a:off x="3914" y="1487"/>
              <a:ext cx="848" cy="253"/>
            </a:xfrm>
            <a:custGeom>
              <a:avLst/>
              <a:gdLst>
                <a:gd name="T0" fmla="*/ 0 w 848"/>
                <a:gd name="T1" fmla="*/ 160 h 253"/>
                <a:gd name="T2" fmla="*/ 195 w 848"/>
                <a:gd name="T3" fmla="*/ 3 h 253"/>
                <a:gd name="T4" fmla="*/ 710 w 848"/>
                <a:gd name="T5" fmla="*/ 0 h 253"/>
                <a:gd name="T6" fmla="*/ 848 w 848"/>
                <a:gd name="T7" fmla="*/ 253 h 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8" h="253">
                  <a:moveTo>
                    <a:pt x="0" y="160"/>
                  </a:moveTo>
                  <a:lnTo>
                    <a:pt x="195" y="3"/>
                  </a:lnTo>
                  <a:lnTo>
                    <a:pt x="710" y="0"/>
                  </a:lnTo>
                  <a:lnTo>
                    <a:pt x="848" y="253"/>
                  </a:ln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" name="Freeform 50"/>
            <p:cNvSpPr>
              <a:spLocks/>
            </p:cNvSpPr>
            <p:nvPr/>
          </p:nvSpPr>
          <p:spPr bwMode="auto">
            <a:xfrm flipV="1">
              <a:off x="3930" y="1513"/>
              <a:ext cx="611" cy="195"/>
            </a:xfrm>
            <a:custGeom>
              <a:avLst/>
              <a:gdLst>
                <a:gd name="T0" fmla="*/ 0 w 611"/>
                <a:gd name="T1" fmla="*/ 163 h 195"/>
                <a:gd name="T2" fmla="*/ 201 w 611"/>
                <a:gd name="T3" fmla="*/ 0 h 195"/>
                <a:gd name="T4" fmla="*/ 333 w 611"/>
                <a:gd name="T5" fmla="*/ 9 h 195"/>
                <a:gd name="T6" fmla="*/ 368 w 611"/>
                <a:gd name="T7" fmla="*/ 195 h 195"/>
                <a:gd name="T8" fmla="*/ 611 w 611"/>
                <a:gd name="T9" fmla="*/ 195 h 1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195">
                  <a:moveTo>
                    <a:pt x="0" y="163"/>
                  </a:moveTo>
                  <a:lnTo>
                    <a:pt x="201" y="0"/>
                  </a:lnTo>
                  <a:lnTo>
                    <a:pt x="333" y="9"/>
                  </a:lnTo>
                  <a:lnTo>
                    <a:pt x="368" y="195"/>
                  </a:lnTo>
                  <a:lnTo>
                    <a:pt x="611" y="195"/>
                  </a:lnTo>
                </a:path>
              </a:pathLst>
            </a:custGeom>
            <a:noFill/>
            <a:ln w="38100" cap="flat" cmpd="sng">
              <a:solidFill>
                <a:srgbClr val="00CC00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" name="Freeform 51"/>
            <p:cNvSpPr>
              <a:spLocks/>
            </p:cNvSpPr>
            <p:nvPr/>
          </p:nvSpPr>
          <p:spPr bwMode="auto">
            <a:xfrm flipV="1">
              <a:off x="3952" y="1487"/>
              <a:ext cx="730" cy="228"/>
            </a:xfrm>
            <a:custGeom>
              <a:avLst/>
              <a:gdLst>
                <a:gd name="T0" fmla="*/ 0 w 730"/>
                <a:gd name="T1" fmla="*/ 199 h 228"/>
                <a:gd name="T2" fmla="*/ 301 w 730"/>
                <a:gd name="T3" fmla="*/ 199 h 228"/>
                <a:gd name="T4" fmla="*/ 368 w 730"/>
                <a:gd name="T5" fmla="*/ 0 h 228"/>
                <a:gd name="T6" fmla="*/ 608 w 730"/>
                <a:gd name="T7" fmla="*/ 7 h 228"/>
                <a:gd name="T8" fmla="*/ 730 w 730"/>
                <a:gd name="T9" fmla="*/ 228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0" h="228">
                  <a:moveTo>
                    <a:pt x="0" y="199"/>
                  </a:moveTo>
                  <a:lnTo>
                    <a:pt x="301" y="199"/>
                  </a:lnTo>
                  <a:lnTo>
                    <a:pt x="368" y="0"/>
                  </a:lnTo>
                  <a:lnTo>
                    <a:pt x="608" y="7"/>
                  </a:lnTo>
                  <a:lnTo>
                    <a:pt x="730" y="228"/>
                  </a:lnTo>
                </a:path>
              </a:pathLst>
            </a:custGeom>
            <a:noFill/>
            <a:ln w="38100" cap="flat" cmpd="sng">
              <a:solidFill>
                <a:srgbClr val="FFCC99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1" name="Text Box 53"/>
            <p:cNvSpPr txBox="1">
              <a:spLocks noChangeArrowheads="1"/>
            </p:cNvSpPr>
            <p:nvPr/>
          </p:nvSpPr>
          <p:spPr bwMode="auto">
            <a:xfrm>
              <a:off x="3152" y="673"/>
              <a:ext cx="33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66"/>
                  </a:solidFill>
                  <a:latin typeface="Arial Black" pitchFamily="34" charset="0"/>
                  <a:cs typeface="Times New Roman" pitchFamily="18" charset="0"/>
                </a:rPr>
                <a:t>P</a:t>
              </a:r>
              <a:r>
                <a:rPr lang="en-US" baseline="-25000" dirty="0">
                  <a:solidFill>
                    <a:srgbClr val="000066"/>
                  </a:solidFill>
                  <a:latin typeface="Arial Black" pitchFamily="34" charset="0"/>
                  <a:cs typeface="Times New Roman" pitchFamily="18" charset="0"/>
                </a:rPr>
                <a:t>a</a:t>
              </a:r>
              <a:endParaRPr lang="en-GB" baseline="-25000" dirty="0">
                <a:solidFill>
                  <a:srgbClr val="000066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102" name="Text Box 54"/>
            <p:cNvSpPr txBox="1">
              <a:spLocks noChangeArrowheads="1"/>
            </p:cNvSpPr>
            <p:nvPr/>
          </p:nvSpPr>
          <p:spPr bwMode="auto">
            <a:xfrm>
              <a:off x="5264" y="1354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L</a:t>
              </a:r>
              <a:r>
                <a:rPr lang="en-US" sz="2400" b="1" baseline="-25000" dirty="0" err="1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2</a:t>
              </a:r>
              <a:endParaRPr lang="en-GB" sz="2400" b="1" baseline="-25000" dirty="0">
                <a:solidFill>
                  <a:srgbClr val="990000"/>
                </a:solidFill>
                <a:latin typeface="Arial" charset="0"/>
                <a:cs typeface="Times New Roman" pitchFamily="18" charset="0"/>
              </a:endParaRPr>
            </a:p>
          </p:txBody>
        </p:sp>
        <p:pic>
          <p:nvPicPr>
            <p:cNvPr id="103" name="clap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08" y="944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" name="Text Box 78"/>
            <p:cNvSpPr txBox="1">
              <a:spLocks noChangeArrowheads="1"/>
            </p:cNvSpPr>
            <p:nvPr/>
          </p:nvSpPr>
          <p:spPr bwMode="auto">
            <a:xfrm>
              <a:off x="3075" y="1392"/>
              <a:ext cx="19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1" dirty="0">
                  <a:solidFill>
                    <a:srgbClr val="990000"/>
                  </a:solidFill>
                  <a:latin typeface="Arial" charset="0"/>
                  <a:cs typeface="Times New Roman" pitchFamily="18" charset="0"/>
                </a:rPr>
                <a:t>L</a:t>
              </a:r>
              <a:r>
                <a:rPr lang="sl-SI" sz="2400" b="1" baseline="-25000" dirty="0">
                  <a:solidFill>
                    <a:srgbClr val="990000"/>
                  </a:solidFill>
                  <a:latin typeface="Arial" charset="0"/>
                </a:rPr>
                <a:t>1</a:t>
              </a:r>
              <a:endParaRPr lang="en-GB" sz="2400" b="1" baseline="-25000" dirty="0">
                <a:solidFill>
                  <a:srgbClr val="990000"/>
                </a:solidFill>
                <a:latin typeface="Arial" charset="0"/>
              </a:endParaRPr>
            </a:p>
          </p:txBody>
        </p:sp>
      </p:grpSp>
      <p:graphicFrame>
        <p:nvGraphicFramePr>
          <p:cNvPr id="290819" name="Object 2"/>
          <p:cNvGraphicFramePr>
            <a:graphicFrameLocks noChangeAspect="1"/>
          </p:cNvGraphicFramePr>
          <p:nvPr/>
        </p:nvGraphicFramePr>
        <p:xfrm>
          <a:off x="323528" y="3717032"/>
          <a:ext cx="8485187" cy="242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804383" imgH="1369443" progId="Unknown">
                  <p:embed/>
                </p:oleObj>
              </mc:Choice>
              <mc:Fallback>
                <p:oleObj r:id="rId6" imgW="4804383" imgH="1369443" progId="Unknown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717032"/>
                        <a:ext cx="8485187" cy="2424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Određivanje izolacione moći pregrade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grpSp>
        <p:nvGrpSpPr>
          <p:cNvPr id="119" name="Group 118"/>
          <p:cNvGrpSpPr/>
          <p:nvPr/>
        </p:nvGrpSpPr>
        <p:grpSpPr>
          <a:xfrm>
            <a:off x="2350740" y="1124744"/>
            <a:ext cx="4381500" cy="4627308"/>
            <a:chOff x="4572000" y="846807"/>
            <a:chExt cx="4381500" cy="4627308"/>
          </a:xfrm>
        </p:grpSpPr>
        <p:sp>
          <p:nvSpPr>
            <p:cNvPr id="39" name="Rectangle 4" descr="Paper bag"/>
            <p:cNvSpPr>
              <a:spLocks noChangeArrowheads="1"/>
            </p:cNvSpPr>
            <p:nvPr/>
          </p:nvSpPr>
          <p:spPr bwMode="auto">
            <a:xfrm>
              <a:off x="4572000" y="846807"/>
              <a:ext cx="4381500" cy="2311400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6851650" y="1005557"/>
              <a:ext cx="1924050" cy="1993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4737100" y="1005557"/>
              <a:ext cx="1922463" cy="1993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4727575" y="1007145"/>
              <a:ext cx="1930400" cy="1990725"/>
            </a:xfrm>
            <a:custGeom>
              <a:avLst/>
              <a:gdLst>
                <a:gd name="T0" fmla="*/ 2147483647 w 1216"/>
                <a:gd name="T1" fmla="*/ 2147483647 h 1254"/>
                <a:gd name="T2" fmla="*/ 2147483647 w 1216"/>
                <a:gd name="T3" fmla="*/ 0 h 1254"/>
                <a:gd name="T4" fmla="*/ 2147483647 w 1216"/>
                <a:gd name="T5" fmla="*/ 2147483647 h 1254"/>
                <a:gd name="T6" fmla="*/ 2147483647 w 1216"/>
                <a:gd name="T7" fmla="*/ 2147483647 h 1254"/>
                <a:gd name="T8" fmla="*/ 2147483647 w 1216"/>
                <a:gd name="T9" fmla="*/ 2147483647 h 1254"/>
                <a:gd name="T10" fmla="*/ 2147483647 w 1216"/>
                <a:gd name="T11" fmla="*/ 0 h 1254"/>
                <a:gd name="T12" fmla="*/ 2147483647 w 1216"/>
                <a:gd name="T13" fmla="*/ 2147483647 h 1254"/>
                <a:gd name="T14" fmla="*/ 2147483647 w 1216"/>
                <a:gd name="T15" fmla="*/ 2147483647 h 1254"/>
                <a:gd name="T16" fmla="*/ 2147483647 w 1216"/>
                <a:gd name="T17" fmla="*/ 2147483647 h 1254"/>
                <a:gd name="T18" fmla="*/ 2147483647 w 1216"/>
                <a:gd name="T19" fmla="*/ 2147483647 h 1254"/>
                <a:gd name="T20" fmla="*/ 2147483647 w 1216"/>
                <a:gd name="T21" fmla="*/ 2147483647 h 1254"/>
                <a:gd name="T22" fmla="*/ 2147483647 w 1216"/>
                <a:gd name="T23" fmla="*/ 2147483647 h 1254"/>
                <a:gd name="T24" fmla="*/ 2147483647 w 1216"/>
                <a:gd name="T25" fmla="*/ 2147483647 h 1254"/>
                <a:gd name="T26" fmla="*/ 0 w 1216"/>
                <a:gd name="T27" fmla="*/ 2147483647 h 1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6"/>
                <a:gd name="T43" fmla="*/ 0 h 1254"/>
                <a:gd name="T44" fmla="*/ 1216 w 1216"/>
                <a:gd name="T45" fmla="*/ 1254 h 12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6" h="1254">
                  <a:moveTo>
                    <a:pt x="384" y="611"/>
                  </a:moveTo>
                  <a:lnTo>
                    <a:pt x="752" y="0"/>
                  </a:lnTo>
                  <a:lnTo>
                    <a:pt x="1216" y="464"/>
                  </a:lnTo>
                  <a:lnTo>
                    <a:pt x="537" y="1248"/>
                  </a:lnTo>
                  <a:lnTo>
                    <a:pt x="6" y="643"/>
                  </a:lnTo>
                  <a:lnTo>
                    <a:pt x="323" y="0"/>
                  </a:lnTo>
                  <a:lnTo>
                    <a:pt x="1216" y="749"/>
                  </a:lnTo>
                  <a:lnTo>
                    <a:pt x="883" y="1254"/>
                  </a:lnTo>
                  <a:lnTo>
                    <a:pt x="6" y="387"/>
                  </a:lnTo>
                  <a:lnTo>
                    <a:pt x="1216" y="237"/>
                  </a:lnTo>
                  <a:lnTo>
                    <a:pt x="390" y="1251"/>
                  </a:lnTo>
                  <a:lnTo>
                    <a:pt x="169" y="3"/>
                  </a:lnTo>
                  <a:lnTo>
                    <a:pt x="1209" y="1152"/>
                  </a:lnTo>
                  <a:lnTo>
                    <a:pt x="0" y="1072"/>
                  </a:lnTo>
                </a:path>
              </a:pathLst>
            </a:custGeom>
            <a:noFill/>
            <a:ln w="952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829982" y="1008732"/>
              <a:ext cx="5084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 err="1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S</a:t>
              </a:r>
              <a:r>
                <a:rPr lang="en-US" sz="1800" b="1" baseline="-25000" dirty="0" err="1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12</a:t>
              </a:r>
              <a:endParaRPr lang="en-GB" sz="1800" b="1" baseline="-25000" dirty="0">
                <a:solidFill>
                  <a:srgbClr val="CC0000"/>
                </a:solidFill>
                <a:latin typeface="Arial" charset="0"/>
                <a:cs typeface="Times New Roman" pitchFamily="18" charset="0"/>
              </a:endParaRPr>
            </a:p>
          </p:txBody>
        </p:sp>
        <p:grpSp>
          <p:nvGrpSpPr>
            <p:cNvPr id="44" name="Group 52"/>
            <p:cNvGrpSpPr>
              <a:grpSpLocks/>
            </p:cNvGrpSpPr>
            <p:nvPr/>
          </p:nvGrpSpPr>
          <p:grpSpPr bwMode="auto">
            <a:xfrm>
              <a:off x="5003807" y="1413545"/>
              <a:ext cx="660401" cy="1033463"/>
              <a:chOff x="3176" y="677"/>
              <a:chExt cx="416" cy="651"/>
            </a:xfrm>
          </p:grpSpPr>
          <p:sp>
            <p:nvSpPr>
              <p:cNvPr id="45" name="Text Box 18"/>
              <p:cNvSpPr txBox="1">
                <a:spLocks noChangeArrowheads="1"/>
              </p:cNvSpPr>
              <p:nvPr/>
            </p:nvSpPr>
            <p:spPr bwMode="auto">
              <a:xfrm>
                <a:off x="3176" y="677"/>
                <a:ext cx="33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66"/>
                    </a:solidFill>
                    <a:latin typeface="Arial Black" pitchFamily="34" charset="0"/>
                    <a:cs typeface="Times New Roman" pitchFamily="18" charset="0"/>
                  </a:rPr>
                  <a:t>P</a:t>
                </a:r>
                <a:r>
                  <a:rPr lang="en-US" baseline="-25000" dirty="0">
                    <a:solidFill>
                      <a:srgbClr val="000066"/>
                    </a:solidFill>
                    <a:latin typeface="Arial Black" pitchFamily="34" charset="0"/>
                    <a:cs typeface="Times New Roman" pitchFamily="18" charset="0"/>
                  </a:rPr>
                  <a:t>a</a:t>
                </a:r>
                <a:endParaRPr lang="en-GB" baseline="-25000" dirty="0">
                  <a:solidFill>
                    <a:srgbClr val="000066"/>
                  </a:solidFill>
                  <a:latin typeface="Arial Black" pitchFamily="34" charset="0"/>
                  <a:cs typeface="Times New Roman" pitchFamily="18" charset="0"/>
                </a:endParaRPr>
              </a:p>
            </p:txBody>
          </p:sp>
          <p:pic>
            <p:nvPicPr>
              <p:cNvPr id="46" name="clap.wav">
                <a:hlinkClick r:id="" action="ppaction://media"/>
              </p:cNvPr>
              <p:cNvPicPr>
                <a:picLocks noRot="1" noChangeAspect="1" noChangeArrowheads="1"/>
              </p:cNvPicPr>
              <p:nvPr>
                <a:audioFile r:link="rId1"/>
              </p:nvPr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208" y="944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3" name="Text Box 23"/>
            <p:cNvSpPr txBox="1">
              <a:spLocks noChangeArrowheads="1"/>
            </p:cNvSpPr>
            <p:nvPr/>
          </p:nvSpPr>
          <p:spPr bwMode="auto">
            <a:xfrm>
              <a:off x="4838700" y="2586707"/>
              <a:ext cx="3048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 b="1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L</a:t>
              </a:r>
              <a:r>
                <a:rPr lang="en-US" sz="1800" b="1" baseline="-25000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1</a:t>
              </a:r>
              <a:endPara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54" name="Text Box 29"/>
            <p:cNvSpPr txBox="1">
              <a:spLocks noChangeArrowheads="1"/>
            </p:cNvSpPr>
            <p:nvPr/>
          </p:nvSpPr>
          <p:spPr bwMode="auto">
            <a:xfrm>
              <a:off x="5753100" y="1939007"/>
              <a:ext cx="3048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I</a:t>
              </a:r>
              <a:r>
                <a:rPr lang="en-US" sz="1800" b="1" baseline="-25000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1</a:t>
              </a:r>
              <a:endPara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endParaRPr>
            </a:p>
          </p:txBody>
        </p:sp>
        <p:graphicFrame>
          <p:nvGraphicFramePr>
            <p:cNvPr id="55" name="Object 30"/>
            <p:cNvGraphicFramePr>
              <a:graphicFrameLocks noChangeAspect="1"/>
            </p:cNvGraphicFramePr>
            <p:nvPr/>
          </p:nvGraphicFramePr>
          <p:xfrm>
            <a:off x="4590968" y="3352800"/>
            <a:ext cx="879475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58558" imgH="431613" progId="Equation.3">
                    <p:embed/>
                  </p:oleObj>
                </mc:Choice>
                <mc:Fallback>
                  <p:oleObj name="Equation" r:id="rId6" imgW="558558" imgH="431613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968" y="3352800"/>
                          <a:ext cx="879475" cy="755650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 w="28575">
                          <a:solidFill>
                            <a:srgbClr val="00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33"/>
            <p:cNvGraphicFramePr>
              <a:graphicFrameLocks noChangeAspect="1"/>
            </p:cNvGraphicFramePr>
            <p:nvPr/>
          </p:nvGraphicFramePr>
          <p:xfrm>
            <a:off x="6264203" y="4123026"/>
            <a:ext cx="1000125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634725" imgH="393529" progId="Equation.3">
                    <p:embed/>
                  </p:oleObj>
                </mc:Choice>
                <mc:Fallback>
                  <p:oleObj name="Equation" r:id="rId8" imgW="634725" imgH="393529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4203" y="4123026"/>
                          <a:ext cx="1000125" cy="68897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 w="31750">
                          <a:solidFill>
                            <a:srgbClr val="003366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" name="Group 53"/>
            <p:cNvGrpSpPr>
              <a:grpSpLocks/>
            </p:cNvGrpSpPr>
            <p:nvPr/>
          </p:nvGrpSpPr>
          <p:grpSpPr bwMode="auto">
            <a:xfrm>
              <a:off x="6253163" y="1473870"/>
              <a:ext cx="414337" cy="2643187"/>
              <a:chOff x="3963" y="715"/>
              <a:chExt cx="261" cy="1665"/>
            </a:xfrm>
          </p:grpSpPr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>
                <a:off x="3981" y="715"/>
                <a:ext cx="243" cy="1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sm" len="sm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12"/>
              <p:cNvSpPr>
                <a:spLocks noChangeShapeType="1"/>
              </p:cNvSpPr>
              <p:nvPr/>
            </p:nvSpPr>
            <p:spPr bwMode="auto">
              <a:xfrm>
                <a:off x="3975" y="907"/>
                <a:ext cx="249" cy="1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sm" len="sm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Line 13"/>
              <p:cNvSpPr>
                <a:spLocks noChangeShapeType="1"/>
              </p:cNvSpPr>
              <p:nvPr/>
            </p:nvSpPr>
            <p:spPr bwMode="auto">
              <a:xfrm>
                <a:off x="3969" y="1099"/>
                <a:ext cx="247" cy="1"/>
              </a:xfrm>
              <a:prstGeom prst="line">
                <a:avLst/>
              </a:prstGeom>
              <a:noFill/>
              <a:ln w="38100">
                <a:solidFill>
                  <a:srgbClr val="000066"/>
                </a:solidFill>
                <a:round/>
                <a:headEnd/>
                <a:tailEnd type="triangle" w="sm" len="sm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0" name="Group 35"/>
              <p:cNvGrpSpPr>
                <a:grpSpLocks/>
              </p:cNvGrpSpPr>
              <p:nvPr/>
            </p:nvGrpSpPr>
            <p:grpSpPr bwMode="auto">
              <a:xfrm>
                <a:off x="3963" y="1288"/>
                <a:ext cx="255" cy="1092"/>
                <a:chOff x="3963" y="1288"/>
                <a:chExt cx="255" cy="1092"/>
              </a:xfrm>
            </p:grpSpPr>
            <p:sp>
              <p:nvSpPr>
                <p:cNvPr id="71" name="Line 14"/>
                <p:cNvSpPr>
                  <a:spLocks noChangeShapeType="1"/>
                </p:cNvSpPr>
                <p:nvPr/>
              </p:nvSpPr>
              <p:spPr bwMode="auto">
                <a:xfrm>
                  <a:off x="3963" y="1291"/>
                  <a:ext cx="255" cy="1"/>
                </a:xfrm>
                <a:prstGeom prst="line">
                  <a:avLst/>
                </a:prstGeom>
                <a:noFill/>
                <a:ln w="38100">
                  <a:solidFill>
                    <a:srgbClr val="000066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34"/>
                <p:cNvSpPr>
                  <a:spLocks noChangeShapeType="1"/>
                </p:cNvSpPr>
                <p:nvPr/>
              </p:nvSpPr>
              <p:spPr bwMode="auto">
                <a:xfrm>
                  <a:off x="3972" y="1288"/>
                  <a:ext cx="0" cy="1092"/>
                </a:xfrm>
                <a:prstGeom prst="line">
                  <a:avLst/>
                </a:prstGeom>
                <a:noFill/>
                <a:ln w="38100">
                  <a:solidFill>
                    <a:srgbClr val="00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4" name="Text Box 45"/>
            <p:cNvSpPr txBox="1">
              <a:spLocks noChangeArrowheads="1"/>
            </p:cNvSpPr>
            <p:nvPr/>
          </p:nvSpPr>
          <p:spPr bwMode="auto">
            <a:xfrm>
              <a:off x="6292850" y="2491457"/>
              <a:ext cx="3683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P</a:t>
              </a:r>
              <a:r>
                <a:rPr lang="en-US" sz="1800" b="1" baseline="-25000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1</a:t>
              </a:r>
              <a:endPara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endParaRPr>
            </a:p>
          </p:txBody>
        </p:sp>
        <p:graphicFrame>
          <p:nvGraphicFramePr>
            <p:cNvPr id="77" name="Object 38"/>
            <p:cNvGraphicFramePr>
              <a:graphicFrameLocks noChangeAspect="1"/>
            </p:cNvGraphicFramePr>
            <p:nvPr/>
          </p:nvGraphicFramePr>
          <p:xfrm>
            <a:off x="7424588" y="5118515"/>
            <a:ext cx="8175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20560" imgH="203040" progId="Equation.DSMT4">
                    <p:embed/>
                  </p:oleObj>
                </mc:Choice>
                <mc:Fallback>
                  <p:oleObj name="Equation" r:id="rId10" imgW="520560" imgH="20304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4588" y="5118515"/>
                          <a:ext cx="817562" cy="355600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 w="28575">
                          <a:solidFill>
                            <a:srgbClr val="CC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6873875" y="1473870"/>
              <a:ext cx="385763" cy="15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85" name="Line 40"/>
            <p:cNvSpPr>
              <a:spLocks noChangeShapeType="1"/>
            </p:cNvSpPr>
            <p:nvPr/>
          </p:nvSpPr>
          <p:spPr bwMode="auto">
            <a:xfrm>
              <a:off x="6864350" y="1778670"/>
              <a:ext cx="395288" cy="15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86" name="Line 41"/>
            <p:cNvSpPr>
              <a:spLocks noChangeShapeType="1"/>
            </p:cNvSpPr>
            <p:nvPr/>
          </p:nvSpPr>
          <p:spPr bwMode="auto">
            <a:xfrm>
              <a:off x="6854825" y="2083470"/>
              <a:ext cx="392113" cy="15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grpSp>
          <p:nvGrpSpPr>
            <p:cNvPr id="105" name="Group 48"/>
            <p:cNvGrpSpPr>
              <a:grpSpLocks/>
            </p:cNvGrpSpPr>
            <p:nvPr/>
          </p:nvGrpSpPr>
          <p:grpSpPr bwMode="auto">
            <a:xfrm>
              <a:off x="6845300" y="2383507"/>
              <a:ext cx="584200" cy="2724150"/>
              <a:chOff x="4336" y="1288"/>
              <a:chExt cx="368" cy="1716"/>
            </a:xfrm>
          </p:grpSpPr>
          <p:sp>
            <p:nvSpPr>
              <p:cNvPr id="107" name="Line 43"/>
              <p:cNvSpPr>
                <a:spLocks noChangeShapeType="1"/>
              </p:cNvSpPr>
              <p:nvPr/>
            </p:nvSpPr>
            <p:spPr bwMode="auto">
              <a:xfrm>
                <a:off x="4336" y="1291"/>
                <a:ext cx="255" cy="1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sm" len="sm"/>
              </a:ln>
            </p:spPr>
            <p:txBody>
              <a:bodyPr>
                <a:spAutoFit/>
              </a:bodyPr>
              <a:lstStyle/>
              <a:p>
                <a:endParaRPr lang="en-US">
                  <a:solidFill>
                    <a:srgbClr val="990000"/>
                  </a:solidFill>
                </a:endParaRPr>
              </a:p>
            </p:txBody>
          </p:sp>
          <p:sp>
            <p:nvSpPr>
              <p:cNvPr id="108" name="Freeform 46"/>
              <p:cNvSpPr>
                <a:spLocks/>
              </p:cNvSpPr>
              <p:nvPr/>
            </p:nvSpPr>
            <p:spPr bwMode="auto">
              <a:xfrm>
                <a:off x="4344" y="1288"/>
                <a:ext cx="360" cy="1716"/>
              </a:xfrm>
              <a:custGeom>
                <a:avLst/>
                <a:gdLst>
                  <a:gd name="T0" fmla="*/ 0 w 360"/>
                  <a:gd name="T1" fmla="*/ 0 h 1716"/>
                  <a:gd name="T2" fmla="*/ 0 w 360"/>
                  <a:gd name="T3" fmla="*/ 812 h 1716"/>
                  <a:gd name="T4" fmla="*/ 360 w 360"/>
                  <a:gd name="T5" fmla="*/ 812 h 1716"/>
                  <a:gd name="T6" fmla="*/ 360 w 360"/>
                  <a:gd name="T7" fmla="*/ 1716 h 17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0"/>
                  <a:gd name="T13" fmla="*/ 0 h 1716"/>
                  <a:gd name="T14" fmla="*/ 360 w 360"/>
                  <a:gd name="T15" fmla="*/ 1716 h 17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0" h="1716">
                    <a:moveTo>
                      <a:pt x="0" y="0"/>
                    </a:moveTo>
                    <a:lnTo>
                      <a:pt x="0" y="812"/>
                    </a:lnTo>
                    <a:lnTo>
                      <a:pt x="360" y="812"/>
                    </a:lnTo>
                    <a:lnTo>
                      <a:pt x="360" y="1716"/>
                    </a:lnTo>
                  </a:path>
                </a:pathLst>
              </a:custGeom>
              <a:noFill/>
              <a:ln w="38100" cmpd="sng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990000"/>
                  </a:solidFill>
                </a:endParaRPr>
              </a:p>
            </p:txBody>
          </p:sp>
        </p:grpSp>
        <p:sp>
          <p:nvSpPr>
            <p:cNvPr id="106" name="Text Box 47"/>
            <p:cNvSpPr txBox="1">
              <a:spLocks noChangeArrowheads="1"/>
            </p:cNvSpPr>
            <p:nvPr/>
          </p:nvSpPr>
          <p:spPr bwMode="auto">
            <a:xfrm>
              <a:off x="6972300" y="2491457"/>
              <a:ext cx="3683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l-SI" sz="1800" b="1" dirty="0">
                  <a:solidFill>
                    <a:srgbClr val="CC0000"/>
                  </a:solidFill>
                  <a:latin typeface="Arial" charset="0"/>
                </a:rPr>
                <a:t>P</a:t>
              </a:r>
              <a:r>
                <a:rPr lang="en-US" sz="1800" b="1" baseline="-25000" dirty="0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2</a:t>
              </a:r>
              <a:endParaRPr lang="en-GB" sz="1800" b="1" dirty="0">
                <a:solidFill>
                  <a:srgbClr val="CC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12" name="Text Box 51"/>
            <p:cNvSpPr txBox="1">
              <a:spLocks noChangeArrowheads="1"/>
            </p:cNvSpPr>
            <p:nvPr/>
          </p:nvSpPr>
          <p:spPr bwMode="auto">
            <a:xfrm>
              <a:off x="4828751" y="1015082"/>
              <a:ext cx="25167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A</a:t>
              </a:r>
              <a:r>
                <a:rPr lang="sl-SI" sz="1800" b="1" baseline="-25000" dirty="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en-GB" sz="1800" b="1" baseline="-25000" dirty="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Određivanje izolacione moći pregrade</a:t>
            </a: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83" name="Text Box 25"/>
          <p:cNvSpPr txBox="1">
            <a:spLocks noChangeArrowheads="1"/>
          </p:cNvSpPr>
          <p:nvPr/>
        </p:nvSpPr>
        <p:spPr bwMode="auto">
          <a:xfrm>
            <a:off x="4870128" y="1882343"/>
            <a:ext cx="3745346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l-SI" sz="1800" b="1" dirty="0">
                <a:solidFill>
                  <a:srgbClr val="000066"/>
                </a:solidFill>
              </a:rPr>
              <a:t>A</a:t>
            </a:r>
            <a:r>
              <a:rPr lang="sl-SI" sz="1800" b="1" baseline="-25000" dirty="0">
                <a:solidFill>
                  <a:srgbClr val="000066"/>
                </a:solidFill>
              </a:rPr>
              <a:t>2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 [m</a:t>
            </a:r>
            <a:r>
              <a:rPr lang="sl-SI" sz="1800" b="1" baseline="30000" dirty="0">
                <a:solidFill>
                  <a:srgbClr val="000066"/>
                </a:solidFill>
                <a:latin typeface="Arial" charset="0"/>
              </a:rPr>
              <a:t>2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] - apsorpciona površina prijemne prostorije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9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194747"/>
              </p:ext>
            </p:extLst>
          </p:nvPr>
        </p:nvGraphicFramePr>
        <p:xfrm>
          <a:off x="6309138" y="1162263"/>
          <a:ext cx="857648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252" imgH="431613" progId="Equation.3">
                  <p:embed/>
                </p:oleObj>
              </mc:Choice>
              <mc:Fallback>
                <p:oleObj name="Equation" r:id="rId4" imgW="571252" imgH="431613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138" y="1162263"/>
                        <a:ext cx="857648" cy="7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244395"/>
              </p:ext>
            </p:extLst>
          </p:nvPr>
        </p:nvGraphicFramePr>
        <p:xfrm>
          <a:off x="211138" y="3717032"/>
          <a:ext cx="648017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48040" imgH="711000" progId="Equation.DSMT4">
                  <p:embed/>
                </p:oleObj>
              </mc:Choice>
              <mc:Fallback>
                <p:oleObj name="Equation" r:id="rId6" imgW="3848040" imgH="7110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8" y="3717032"/>
                        <a:ext cx="6480175" cy="13319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04111"/>
              </p:ext>
            </p:extLst>
          </p:nvPr>
        </p:nvGraphicFramePr>
        <p:xfrm>
          <a:off x="6309138" y="2745000"/>
          <a:ext cx="992903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725" imgH="393529" progId="Equation.3">
                  <p:embed/>
                </p:oleObj>
              </mc:Choice>
              <mc:Fallback>
                <p:oleObj name="Equation" r:id="rId8" imgW="634725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138" y="2745000"/>
                        <a:ext cx="992903" cy="684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70312"/>
              </p:ext>
            </p:extLst>
          </p:nvPr>
        </p:nvGraphicFramePr>
        <p:xfrm>
          <a:off x="7164288" y="4005032"/>
          <a:ext cx="1780412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29810" imgH="431613" progId="Equation.DSMT4">
                  <p:embed/>
                </p:oleObj>
              </mc:Choice>
              <mc:Fallback>
                <p:oleObj name="Equation" r:id="rId10" imgW="1129810" imgH="431613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4005032"/>
                        <a:ext cx="1780412" cy="756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31750">
                        <a:solidFill>
                          <a:srgbClr val="99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40734"/>
              </p:ext>
            </p:extLst>
          </p:nvPr>
        </p:nvGraphicFramePr>
        <p:xfrm>
          <a:off x="4493295" y="5205367"/>
          <a:ext cx="111918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215806" progId="Equation.3">
                  <p:embed/>
                </p:oleObj>
              </mc:Choice>
              <mc:Fallback>
                <p:oleObj name="Equation" r:id="rId12" imgW="710891" imgH="215806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3295" y="5205367"/>
                        <a:ext cx="1119188" cy="3778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>
                                <a:alpha val="50000"/>
                              </a:srgbClr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47"/>
          <p:cNvGrpSpPr>
            <a:grpSpLocks/>
          </p:cNvGrpSpPr>
          <p:nvPr/>
        </p:nvGrpSpPr>
        <p:grpSpPr bwMode="auto">
          <a:xfrm>
            <a:off x="4609727" y="4058662"/>
            <a:ext cx="948177" cy="1130746"/>
            <a:chOff x="2777" y="2928"/>
            <a:chExt cx="576" cy="683"/>
          </a:xfrm>
        </p:grpSpPr>
        <p:sp>
          <p:nvSpPr>
            <p:cNvPr id="105" name="Rectangle 39"/>
            <p:cNvSpPr>
              <a:spLocks noChangeArrowheads="1"/>
            </p:cNvSpPr>
            <p:nvPr/>
          </p:nvSpPr>
          <p:spPr bwMode="auto">
            <a:xfrm>
              <a:off x="2777" y="2928"/>
              <a:ext cx="576" cy="432"/>
            </a:xfrm>
            <a:prstGeom prst="rect">
              <a:avLst/>
            </a:prstGeom>
            <a:noFill/>
            <a:ln w="38100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9" name="Line 40"/>
            <p:cNvSpPr>
              <a:spLocks noChangeShapeType="1"/>
            </p:cNvSpPr>
            <p:nvPr/>
          </p:nvSpPr>
          <p:spPr bwMode="auto">
            <a:xfrm>
              <a:off x="3048" y="3360"/>
              <a:ext cx="3" cy="251"/>
            </a:xfrm>
            <a:prstGeom prst="line">
              <a:avLst/>
            </a:prstGeom>
            <a:noFill/>
            <a:ln w="381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" name="AutoShape 41"/>
          <p:cNvSpPr>
            <a:spLocks noChangeAspect="1" noChangeArrowheads="1"/>
          </p:cNvSpPr>
          <p:nvPr/>
        </p:nvSpPr>
        <p:spPr bwMode="auto">
          <a:xfrm>
            <a:off x="6768280" y="4257032"/>
            <a:ext cx="324000" cy="252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C0000"/>
              </a:solidFill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323528" y="1100350"/>
            <a:ext cx="4381500" cy="2311400"/>
            <a:chOff x="4572000" y="846807"/>
            <a:chExt cx="4381500" cy="2311400"/>
          </a:xfrm>
        </p:grpSpPr>
        <p:sp>
          <p:nvSpPr>
            <p:cNvPr id="148" name="Rectangle 4" descr="Paper bag"/>
            <p:cNvSpPr>
              <a:spLocks noChangeArrowheads="1"/>
            </p:cNvSpPr>
            <p:nvPr/>
          </p:nvSpPr>
          <p:spPr bwMode="auto">
            <a:xfrm>
              <a:off x="4572000" y="846807"/>
              <a:ext cx="4381500" cy="2311400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Rectangle 5"/>
            <p:cNvSpPr>
              <a:spLocks noChangeArrowheads="1"/>
            </p:cNvSpPr>
            <p:nvPr/>
          </p:nvSpPr>
          <p:spPr bwMode="auto">
            <a:xfrm>
              <a:off x="6851650" y="1005557"/>
              <a:ext cx="1924050" cy="1993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Rectangle 6"/>
            <p:cNvSpPr>
              <a:spLocks noChangeArrowheads="1"/>
            </p:cNvSpPr>
            <p:nvPr/>
          </p:nvSpPr>
          <p:spPr bwMode="auto">
            <a:xfrm>
              <a:off x="4737100" y="1005557"/>
              <a:ext cx="1922463" cy="19939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 7"/>
            <p:cNvSpPr>
              <a:spLocks/>
            </p:cNvSpPr>
            <p:nvPr/>
          </p:nvSpPr>
          <p:spPr bwMode="auto">
            <a:xfrm>
              <a:off x="4727575" y="1007145"/>
              <a:ext cx="1930400" cy="1990725"/>
            </a:xfrm>
            <a:custGeom>
              <a:avLst/>
              <a:gdLst>
                <a:gd name="T0" fmla="*/ 2147483647 w 1216"/>
                <a:gd name="T1" fmla="*/ 2147483647 h 1254"/>
                <a:gd name="T2" fmla="*/ 2147483647 w 1216"/>
                <a:gd name="T3" fmla="*/ 0 h 1254"/>
                <a:gd name="T4" fmla="*/ 2147483647 w 1216"/>
                <a:gd name="T5" fmla="*/ 2147483647 h 1254"/>
                <a:gd name="T6" fmla="*/ 2147483647 w 1216"/>
                <a:gd name="T7" fmla="*/ 2147483647 h 1254"/>
                <a:gd name="T8" fmla="*/ 2147483647 w 1216"/>
                <a:gd name="T9" fmla="*/ 2147483647 h 1254"/>
                <a:gd name="T10" fmla="*/ 2147483647 w 1216"/>
                <a:gd name="T11" fmla="*/ 0 h 1254"/>
                <a:gd name="T12" fmla="*/ 2147483647 w 1216"/>
                <a:gd name="T13" fmla="*/ 2147483647 h 1254"/>
                <a:gd name="T14" fmla="*/ 2147483647 w 1216"/>
                <a:gd name="T15" fmla="*/ 2147483647 h 1254"/>
                <a:gd name="T16" fmla="*/ 2147483647 w 1216"/>
                <a:gd name="T17" fmla="*/ 2147483647 h 1254"/>
                <a:gd name="T18" fmla="*/ 2147483647 w 1216"/>
                <a:gd name="T19" fmla="*/ 2147483647 h 1254"/>
                <a:gd name="T20" fmla="*/ 2147483647 w 1216"/>
                <a:gd name="T21" fmla="*/ 2147483647 h 1254"/>
                <a:gd name="T22" fmla="*/ 2147483647 w 1216"/>
                <a:gd name="T23" fmla="*/ 2147483647 h 1254"/>
                <a:gd name="T24" fmla="*/ 2147483647 w 1216"/>
                <a:gd name="T25" fmla="*/ 2147483647 h 1254"/>
                <a:gd name="T26" fmla="*/ 0 w 1216"/>
                <a:gd name="T27" fmla="*/ 2147483647 h 12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6"/>
                <a:gd name="T43" fmla="*/ 0 h 1254"/>
                <a:gd name="T44" fmla="*/ 1216 w 1216"/>
                <a:gd name="T45" fmla="*/ 1254 h 12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6" h="1254">
                  <a:moveTo>
                    <a:pt x="384" y="611"/>
                  </a:moveTo>
                  <a:lnTo>
                    <a:pt x="752" y="0"/>
                  </a:lnTo>
                  <a:lnTo>
                    <a:pt x="1216" y="464"/>
                  </a:lnTo>
                  <a:lnTo>
                    <a:pt x="537" y="1248"/>
                  </a:lnTo>
                  <a:lnTo>
                    <a:pt x="6" y="643"/>
                  </a:lnTo>
                  <a:lnTo>
                    <a:pt x="323" y="0"/>
                  </a:lnTo>
                  <a:lnTo>
                    <a:pt x="1216" y="749"/>
                  </a:lnTo>
                  <a:lnTo>
                    <a:pt x="883" y="1254"/>
                  </a:lnTo>
                  <a:lnTo>
                    <a:pt x="6" y="387"/>
                  </a:lnTo>
                  <a:lnTo>
                    <a:pt x="1216" y="237"/>
                  </a:lnTo>
                  <a:lnTo>
                    <a:pt x="390" y="1251"/>
                  </a:lnTo>
                  <a:lnTo>
                    <a:pt x="169" y="3"/>
                  </a:lnTo>
                  <a:lnTo>
                    <a:pt x="1209" y="1152"/>
                  </a:lnTo>
                  <a:lnTo>
                    <a:pt x="0" y="1072"/>
                  </a:lnTo>
                </a:path>
              </a:pathLst>
            </a:custGeom>
            <a:noFill/>
            <a:ln w="9525" cap="flat" cmpd="sng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2" name="Text Box 21"/>
            <p:cNvSpPr txBox="1">
              <a:spLocks noChangeArrowheads="1"/>
            </p:cNvSpPr>
            <p:nvPr/>
          </p:nvSpPr>
          <p:spPr bwMode="auto">
            <a:xfrm>
              <a:off x="6829982" y="1008732"/>
              <a:ext cx="5084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 dirty="0" err="1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S</a:t>
              </a:r>
              <a:r>
                <a:rPr lang="en-US" sz="1800" b="1" baseline="-25000" dirty="0" err="1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12</a:t>
              </a:r>
              <a:endParaRPr lang="en-GB" sz="1800" b="1" baseline="-25000" dirty="0">
                <a:solidFill>
                  <a:srgbClr val="CC0000"/>
                </a:solidFill>
                <a:latin typeface="Arial" charset="0"/>
                <a:cs typeface="Times New Roman" pitchFamily="18" charset="0"/>
              </a:endParaRPr>
            </a:p>
          </p:txBody>
        </p:sp>
        <p:grpSp>
          <p:nvGrpSpPr>
            <p:cNvPr id="153" name="Group 52"/>
            <p:cNvGrpSpPr>
              <a:grpSpLocks/>
            </p:cNvGrpSpPr>
            <p:nvPr/>
          </p:nvGrpSpPr>
          <p:grpSpPr bwMode="auto">
            <a:xfrm>
              <a:off x="5003807" y="1413545"/>
              <a:ext cx="660401" cy="1033463"/>
              <a:chOff x="3176" y="677"/>
              <a:chExt cx="416" cy="651"/>
            </a:xfrm>
          </p:grpSpPr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3176" y="677"/>
                <a:ext cx="33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66"/>
                    </a:solidFill>
                    <a:latin typeface="Arial Black" pitchFamily="34" charset="0"/>
                    <a:cs typeface="Times New Roman" pitchFamily="18" charset="0"/>
                  </a:rPr>
                  <a:t>P</a:t>
                </a:r>
                <a:r>
                  <a:rPr lang="en-US" baseline="-25000" dirty="0">
                    <a:solidFill>
                      <a:srgbClr val="000066"/>
                    </a:solidFill>
                    <a:latin typeface="Arial Black" pitchFamily="34" charset="0"/>
                    <a:cs typeface="Times New Roman" pitchFamily="18" charset="0"/>
                  </a:rPr>
                  <a:t>a</a:t>
                </a:r>
                <a:endParaRPr lang="en-GB" baseline="-25000" dirty="0">
                  <a:solidFill>
                    <a:srgbClr val="000066"/>
                  </a:solidFill>
                  <a:latin typeface="Arial Black" pitchFamily="34" charset="0"/>
                  <a:cs typeface="Times New Roman" pitchFamily="18" charset="0"/>
                </a:endParaRPr>
              </a:p>
            </p:txBody>
          </p:sp>
          <p:pic>
            <p:nvPicPr>
              <p:cNvPr id="166" name="clap.wav">
                <a:hlinkClick r:id="" action="ppaction://media"/>
              </p:cNvPr>
              <p:cNvPicPr>
                <a:picLocks noRot="1" noChangeAspect="1" noChangeArrowheads="1"/>
              </p:cNvPicPr>
              <p:nvPr>
                <a:audioFile r:link="rId1"/>
              </p:nvPr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208" y="944"/>
                <a:ext cx="384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" name="Text Box 23"/>
            <p:cNvSpPr txBox="1">
              <a:spLocks noChangeArrowheads="1"/>
            </p:cNvSpPr>
            <p:nvPr/>
          </p:nvSpPr>
          <p:spPr bwMode="auto">
            <a:xfrm>
              <a:off x="4838700" y="2586046"/>
              <a:ext cx="3048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 b="1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L</a:t>
              </a:r>
              <a:r>
                <a:rPr lang="en-US" sz="1800" b="1" baseline="-25000" dirty="0" err="1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1</a:t>
              </a:r>
              <a:endPara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55" name="Text Box 29"/>
            <p:cNvSpPr txBox="1">
              <a:spLocks noChangeArrowheads="1"/>
            </p:cNvSpPr>
            <p:nvPr/>
          </p:nvSpPr>
          <p:spPr bwMode="auto">
            <a:xfrm>
              <a:off x="5753100" y="1939007"/>
              <a:ext cx="3048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I</a:t>
              </a:r>
              <a:r>
                <a:rPr lang="en-US" sz="1800" b="1" baseline="-25000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1</a:t>
              </a:r>
              <a:endPara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56" name="Text Box 45"/>
            <p:cNvSpPr txBox="1">
              <a:spLocks noChangeArrowheads="1"/>
            </p:cNvSpPr>
            <p:nvPr/>
          </p:nvSpPr>
          <p:spPr bwMode="auto">
            <a:xfrm>
              <a:off x="6228184" y="2491457"/>
              <a:ext cx="3683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l-SI" sz="1800" b="1" dirty="0">
                  <a:solidFill>
                    <a:srgbClr val="000066"/>
                  </a:solidFill>
                  <a:latin typeface="Arial" charset="0"/>
                </a:rPr>
                <a:t>P</a:t>
              </a:r>
              <a:r>
                <a:rPr lang="en-US" sz="1800" b="1" baseline="-25000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1</a:t>
              </a:r>
              <a:endParaRPr lang="en-GB" sz="1800" b="1" dirty="0">
                <a:solidFill>
                  <a:srgbClr val="000066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57" name="Line 39"/>
            <p:cNvSpPr>
              <a:spLocks noChangeShapeType="1"/>
            </p:cNvSpPr>
            <p:nvPr/>
          </p:nvSpPr>
          <p:spPr bwMode="auto">
            <a:xfrm>
              <a:off x="6873875" y="1473870"/>
              <a:ext cx="385763" cy="15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58" name="Line 40"/>
            <p:cNvSpPr>
              <a:spLocks noChangeShapeType="1"/>
            </p:cNvSpPr>
            <p:nvPr/>
          </p:nvSpPr>
          <p:spPr bwMode="auto">
            <a:xfrm>
              <a:off x="6864350" y="1778670"/>
              <a:ext cx="395288" cy="15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59" name="Line 41"/>
            <p:cNvSpPr>
              <a:spLocks noChangeShapeType="1"/>
            </p:cNvSpPr>
            <p:nvPr/>
          </p:nvSpPr>
          <p:spPr bwMode="auto">
            <a:xfrm>
              <a:off x="6854825" y="2083470"/>
              <a:ext cx="392113" cy="15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sm" len="sm"/>
            </a:ln>
          </p:spPr>
          <p:txBody>
            <a:bodyPr>
              <a:spAutoFit/>
            </a:bodyPr>
            <a:lstStyle/>
            <a:p>
              <a:endParaRPr lang="en-US">
                <a:solidFill>
                  <a:srgbClr val="990000"/>
                </a:solidFill>
              </a:endParaRPr>
            </a:p>
          </p:txBody>
        </p:sp>
        <p:sp>
          <p:nvSpPr>
            <p:cNvPr id="160" name="Text Box 47"/>
            <p:cNvSpPr txBox="1">
              <a:spLocks noChangeArrowheads="1"/>
            </p:cNvSpPr>
            <p:nvPr/>
          </p:nvSpPr>
          <p:spPr bwMode="auto">
            <a:xfrm>
              <a:off x="6972300" y="2491457"/>
              <a:ext cx="3683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l-SI" sz="1800" b="1" dirty="0">
                  <a:solidFill>
                    <a:srgbClr val="CC0000"/>
                  </a:solidFill>
                  <a:latin typeface="Arial" charset="0"/>
                </a:rPr>
                <a:t>P</a:t>
              </a:r>
              <a:r>
                <a:rPr lang="en-US" sz="1800" b="1" baseline="-25000" dirty="0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2</a:t>
              </a:r>
              <a:endParaRPr lang="en-GB" sz="1800" b="1" dirty="0">
                <a:solidFill>
                  <a:srgbClr val="CC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61" name="Text Box 51"/>
            <p:cNvSpPr txBox="1">
              <a:spLocks noChangeArrowheads="1"/>
            </p:cNvSpPr>
            <p:nvPr/>
          </p:nvSpPr>
          <p:spPr bwMode="auto">
            <a:xfrm>
              <a:off x="4828751" y="1063769"/>
              <a:ext cx="25167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0066"/>
                  </a:solidFill>
                  <a:latin typeface="Arial" charset="0"/>
                  <a:cs typeface="Times New Roman" pitchFamily="18" charset="0"/>
                </a:rPr>
                <a:t>A</a:t>
              </a:r>
              <a:r>
                <a:rPr lang="sl-SI" sz="1800" b="1" baseline="-25000" dirty="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en-GB" sz="1800" b="1" baseline="-25000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62" name="Text Box 23"/>
            <p:cNvSpPr txBox="1">
              <a:spLocks noChangeArrowheads="1"/>
            </p:cNvSpPr>
            <p:nvPr/>
          </p:nvSpPr>
          <p:spPr bwMode="auto">
            <a:xfrm>
              <a:off x="8371656" y="2586046"/>
              <a:ext cx="3048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L</a:t>
              </a:r>
              <a:r>
                <a:rPr lang="sr-Latn-RS" sz="1800" b="1" baseline="-25000" dirty="0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2</a:t>
              </a:r>
              <a:endParaRPr lang="en-GB" sz="1800" b="1" dirty="0">
                <a:solidFill>
                  <a:srgbClr val="CC0000"/>
                </a:solidFill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163" name="Text Box 51"/>
            <p:cNvSpPr txBox="1">
              <a:spLocks noChangeArrowheads="1"/>
            </p:cNvSpPr>
            <p:nvPr/>
          </p:nvSpPr>
          <p:spPr bwMode="auto">
            <a:xfrm>
              <a:off x="8424784" y="1063769"/>
              <a:ext cx="251672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A</a:t>
              </a:r>
              <a:r>
                <a:rPr lang="sl-SI" sz="1800" b="1" baseline="-25000" dirty="0">
                  <a:solidFill>
                    <a:srgbClr val="CC0000"/>
                  </a:solidFill>
                  <a:latin typeface="Arial" charset="0"/>
                </a:rPr>
                <a:t>2</a:t>
              </a:r>
              <a:endParaRPr lang="en-GB" sz="1800" b="1" baseline="-25000" dirty="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64" name="Text Box 29"/>
            <p:cNvSpPr txBox="1">
              <a:spLocks noChangeArrowheads="1"/>
            </p:cNvSpPr>
            <p:nvPr/>
          </p:nvSpPr>
          <p:spPr bwMode="auto">
            <a:xfrm>
              <a:off x="7740352" y="1953694"/>
              <a:ext cx="304800" cy="276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sl-SI" sz="1800" b="1" dirty="0">
                  <a:solidFill>
                    <a:srgbClr val="CC0000"/>
                  </a:solidFill>
                  <a:latin typeface="Arial" charset="0"/>
                </a:rPr>
                <a:t>I</a:t>
              </a:r>
              <a:r>
                <a:rPr lang="sr-Latn-RS" sz="1800" b="1" baseline="-25000" dirty="0">
                  <a:solidFill>
                    <a:srgbClr val="CC0000"/>
                  </a:solidFill>
                  <a:latin typeface="Arial" charset="0"/>
                  <a:cs typeface="Times New Roman" pitchFamily="18" charset="0"/>
                </a:rPr>
                <a:t>2</a:t>
              </a:r>
              <a:endParaRPr lang="en-GB" sz="1800" b="1" dirty="0">
                <a:solidFill>
                  <a:srgbClr val="CC0000"/>
                </a:solidFill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167" name="Line 11"/>
          <p:cNvSpPr>
            <a:spLocks noChangeShapeType="1"/>
          </p:cNvSpPr>
          <p:nvPr/>
        </p:nvSpPr>
        <p:spPr bwMode="auto">
          <a:xfrm>
            <a:off x="2033266" y="1727413"/>
            <a:ext cx="385762" cy="158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8" name="Line 12"/>
          <p:cNvSpPr>
            <a:spLocks noChangeShapeType="1"/>
          </p:cNvSpPr>
          <p:nvPr/>
        </p:nvSpPr>
        <p:spPr bwMode="auto">
          <a:xfrm>
            <a:off x="2023741" y="2032213"/>
            <a:ext cx="395287" cy="158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9" name="Line 13"/>
          <p:cNvSpPr>
            <a:spLocks noChangeShapeType="1"/>
          </p:cNvSpPr>
          <p:nvPr/>
        </p:nvSpPr>
        <p:spPr bwMode="auto">
          <a:xfrm>
            <a:off x="2014216" y="2337013"/>
            <a:ext cx="392112" cy="158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0" name="Line 14"/>
          <p:cNvSpPr>
            <a:spLocks noChangeShapeType="1"/>
          </p:cNvSpPr>
          <p:nvPr/>
        </p:nvSpPr>
        <p:spPr bwMode="auto">
          <a:xfrm>
            <a:off x="2004691" y="2641813"/>
            <a:ext cx="404812" cy="1588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1" name="Line 43"/>
          <p:cNvSpPr>
            <a:spLocks noChangeShapeType="1"/>
          </p:cNvSpPr>
          <p:nvPr/>
        </p:nvSpPr>
        <p:spPr bwMode="auto">
          <a:xfrm>
            <a:off x="2596828" y="2641813"/>
            <a:ext cx="404813" cy="15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Određivanje izolacione moći pregrade</a:t>
            </a: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Određivanje izolacione moći pregrade</a:t>
            </a: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179512" y="872739"/>
            <a:ext cx="8784976" cy="21698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93775"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vi-VN" sz="1800" dirty="0">
                <a:solidFill>
                  <a:srgbClr val="000066"/>
                </a:solidFill>
                <a:latin typeface="Arial" charset="0"/>
              </a:rPr>
              <a:t>Metod određivanja izolacione moći pregrade</a:t>
            </a:r>
            <a:r>
              <a:rPr lang="sr-Latn-RS" sz="1800" dirty="0">
                <a:solidFill>
                  <a:srgbClr val="000066"/>
                </a:solidFill>
                <a:latin typeface="Arial" charset="0"/>
              </a:rPr>
              <a:t> R</a:t>
            </a:r>
            <a:r>
              <a:rPr lang="vi-VN" sz="1800" dirty="0">
                <a:solidFill>
                  <a:srgbClr val="000066"/>
                </a:solidFill>
                <a:latin typeface="Arial" charset="0"/>
              </a:rPr>
              <a:t> podrazumeva</a:t>
            </a:r>
            <a:r>
              <a:rPr lang="sl-SI" sz="1800" dirty="0">
                <a:solidFill>
                  <a:srgbClr val="000066"/>
                </a:solidFill>
                <a:latin typeface="Arial" charset="0"/>
              </a:rPr>
              <a:t>:</a:t>
            </a:r>
          </a:p>
          <a:p>
            <a:pPr marL="1339850" indent="-342900" algn="just" eaLnBrk="1" hangingPunct="1">
              <a:lnSpc>
                <a:spcPct val="150000"/>
              </a:lnSpc>
              <a:spcBef>
                <a:spcPct val="50000"/>
              </a:spcBef>
              <a:buBlip>
                <a:blip r:embed="rId3"/>
              </a:buBlip>
              <a:defRPr/>
            </a:pPr>
            <a:r>
              <a:rPr lang="pl-PL" sz="1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Merenje </a:t>
            </a:r>
            <a:r>
              <a:rPr lang="pl-PL" sz="18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l-PL" sz="1800" baseline="-25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</a:t>
            </a:r>
          </a:p>
          <a:p>
            <a:pPr marL="1339850" indent="-342900" algn="just" eaLnBrk="1" hangingPunct="1">
              <a:lnSpc>
                <a:spcPct val="150000"/>
              </a:lnSpc>
              <a:spcBef>
                <a:spcPct val="50000"/>
              </a:spcBef>
              <a:buBlip>
                <a:blip r:embed="rId3"/>
              </a:buBlip>
              <a:defRPr/>
            </a:pPr>
            <a:r>
              <a:rPr lang="pl-PL" sz="18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Merenje </a:t>
            </a:r>
            <a:r>
              <a:rPr lang="pl-PL" sz="1800" i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pl-PL" sz="1800" baseline="-250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l-PL" sz="18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800" baseline="-250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  <a:p>
            <a:pPr marL="1339850" indent="-342900" algn="l" eaLnBrk="1" hangingPunct="1">
              <a:lnSpc>
                <a:spcPct val="150000"/>
              </a:lnSpc>
              <a:spcBef>
                <a:spcPct val="50000"/>
              </a:spcBef>
              <a:buBlip>
                <a:blip r:embed="rId3"/>
              </a:buBlip>
              <a:defRPr/>
            </a:pPr>
            <a:r>
              <a:rPr lang="pl-PL" sz="1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Merenje </a:t>
            </a:r>
            <a:r>
              <a:rPr lang="pl-PL" sz="1800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pl-PL" sz="1800" baseline="-25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hr-HR" sz="1800" dirty="0">
              <a:solidFill>
                <a:srgbClr val="006600"/>
              </a:solidFill>
              <a:latin typeface="Arial" charset="0"/>
            </a:endParaRPr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738438"/>
              </p:ext>
            </p:extLst>
          </p:nvPr>
        </p:nvGraphicFramePr>
        <p:xfrm>
          <a:off x="4058741" y="1424991"/>
          <a:ext cx="2916237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63560" imgH="799920" progId="Equation.DSMT4">
                  <p:embed/>
                </p:oleObj>
              </mc:Choice>
              <mc:Fallback>
                <p:oleObj name="Equation" r:id="rId4" imgW="1663560" imgH="799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741" y="1424991"/>
                        <a:ext cx="2916237" cy="15557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5" name="Group 74"/>
          <p:cNvGrpSpPr/>
          <p:nvPr/>
        </p:nvGrpSpPr>
        <p:grpSpPr>
          <a:xfrm>
            <a:off x="1580934" y="3654558"/>
            <a:ext cx="2929324" cy="1450789"/>
            <a:chOff x="6012160" y="3284984"/>
            <a:chExt cx="2929324" cy="1450789"/>
          </a:xfrm>
        </p:grpSpPr>
        <p:pic>
          <p:nvPicPr>
            <p:cNvPr id="7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r="39281" b="57135"/>
            <a:stretch>
              <a:fillRect/>
            </a:stretch>
          </p:blipFill>
          <p:spPr bwMode="auto">
            <a:xfrm>
              <a:off x="6012160" y="3284984"/>
              <a:ext cx="2929324" cy="1450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Box 73"/>
            <p:cNvSpPr txBox="1"/>
            <p:nvPr/>
          </p:nvSpPr>
          <p:spPr>
            <a:xfrm>
              <a:off x="8328954" y="3437438"/>
              <a:ext cx="444352" cy="307777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 rtlCol="0">
              <a:spAutoFit/>
            </a:bodyPr>
            <a:lstStyle/>
            <a:p>
              <a:r>
                <a:rPr lang="sr-Latn-RS" sz="1400" dirty="0">
                  <a:latin typeface="Arial Black" pitchFamily="34" charset="0"/>
                </a:rPr>
                <a:t>A2</a:t>
              </a:r>
              <a:endParaRPr lang="en-US" sz="1400" dirty="0">
                <a:latin typeface="Arial Black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2849635" y="1715950"/>
            <a:ext cx="1742333" cy="684559"/>
            <a:chOff x="4587030" y="1537147"/>
            <a:chExt cx="1742333" cy="684559"/>
          </a:xfrm>
        </p:grpSpPr>
        <p:cxnSp>
          <p:nvCxnSpPr>
            <p:cNvPr id="104" name="Straight Connector 103"/>
            <p:cNvCxnSpPr/>
            <p:nvPr/>
          </p:nvCxnSpPr>
          <p:spPr bwMode="auto">
            <a:xfrm>
              <a:off x="4587030" y="1544683"/>
              <a:ext cx="936104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>
              <a:off x="5512594" y="1537147"/>
              <a:ext cx="0" cy="3600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/>
          </p:nvCxnSpPr>
          <p:spPr bwMode="auto">
            <a:xfrm flipV="1">
              <a:off x="5508202" y="1888331"/>
              <a:ext cx="821161" cy="4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Arrow Connector 119"/>
            <p:cNvCxnSpPr/>
            <p:nvPr/>
          </p:nvCxnSpPr>
          <p:spPr bwMode="auto">
            <a:xfrm flipH="1">
              <a:off x="6310313" y="1884654"/>
              <a:ext cx="10666" cy="33705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30" name="Group 129"/>
          <p:cNvGrpSpPr/>
          <p:nvPr/>
        </p:nvGrpSpPr>
        <p:grpSpPr>
          <a:xfrm>
            <a:off x="2834605" y="2230531"/>
            <a:ext cx="2170900" cy="176567"/>
            <a:chOff x="4572000" y="2051728"/>
            <a:chExt cx="2170900" cy="176567"/>
          </a:xfrm>
        </p:grpSpPr>
        <p:cxnSp>
          <p:nvCxnSpPr>
            <p:cNvPr id="123" name="Straight Connector 122"/>
            <p:cNvCxnSpPr/>
            <p:nvPr/>
          </p:nvCxnSpPr>
          <p:spPr bwMode="auto">
            <a:xfrm flipV="1">
              <a:off x="4572000" y="2059619"/>
              <a:ext cx="2169111" cy="122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H="1">
              <a:off x="6741111" y="2051728"/>
              <a:ext cx="1789" cy="17656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170" name="Group 169"/>
          <p:cNvGrpSpPr/>
          <p:nvPr/>
        </p:nvGrpSpPr>
        <p:grpSpPr>
          <a:xfrm>
            <a:off x="2846977" y="2383668"/>
            <a:ext cx="4245303" cy="685292"/>
            <a:chOff x="4584372" y="2204865"/>
            <a:chExt cx="4245303" cy="685292"/>
          </a:xfrm>
        </p:grpSpPr>
        <p:cxnSp>
          <p:nvCxnSpPr>
            <p:cNvPr id="133" name="Straight Connector 132"/>
            <p:cNvCxnSpPr/>
            <p:nvPr/>
          </p:nvCxnSpPr>
          <p:spPr bwMode="auto">
            <a:xfrm flipV="1">
              <a:off x="4584372" y="2625634"/>
              <a:ext cx="1581297" cy="22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 flipV="1">
              <a:off x="8817429" y="2204865"/>
              <a:ext cx="3044" cy="68257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Arrow Connector 136"/>
            <p:cNvCxnSpPr/>
            <p:nvPr/>
          </p:nvCxnSpPr>
          <p:spPr bwMode="auto">
            <a:xfrm flipH="1" flipV="1">
              <a:off x="6157913" y="2620615"/>
              <a:ext cx="1" cy="2690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>
              <a:off x="6148022" y="2880577"/>
              <a:ext cx="2680292" cy="95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8541544" y="2205038"/>
              <a:ext cx="28813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  <p:sp>
        <p:nvSpPr>
          <p:cNvPr id="148" name="Rectangle 147"/>
          <p:cNvSpPr/>
          <p:nvPr/>
        </p:nvSpPr>
        <p:spPr bwMode="auto">
          <a:xfrm>
            <a:off x="5519283" y="1846669"/>
            <a:ext cx="318212" cy="358444"/>
          </a:xfrm>
          <a:prstGeom prst="rect">
            <a:avLst/>
          </a:prstGeom>
          <a:noFill/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6466601" y="2223401"/>
            <a:ext cx="286615" cy="314554"/>
          </a:xfrm>
          <a:prstGeom prst="rect">
            <a:avLst/>
          </a:prstGeom>
          <a:noFill/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5991115" y="2623440"/>
            <a:ext cx="917982" cy="305877"/>
          </a:xfrm>
          <a:prstGeom prst="rect">
            <a:avLst/>
          </a:prstGeom>
          <a:noFill/>
          <a:ln w="9525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3" name="Straight Connector 162"/>
          <p:cNvCxnSpPr>
            <a:stCxn id="148" idx="3"/>
          </p:cNvCxnSpPr>
          <p:nvPr/>
        </p:nvCxnSpPr>
        <p:spPr bwMode="auto">
          <a:xfrm flipV="1">
            <a:off x="5837495" y="2024272"/>
            <a:ext cx="776154" cy="16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66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Straight Arrow Connector 166"/>
          <p:cNvCxnSpPr>
            <a:stCxn id="149" idx="0"/>
          </p:cNvCxnSpPr>
          <p:nvPr/>
        </p:nvCxnSpPr>
        <p:spPr bwMode="auto">
          <a:xfrm flipV="1">
            <a:off x="6609909" y="2022233"/>
            <a:ext cx="2997" cy="2011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663300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79" name="Group 78"/>
          <p:cNvGrpSpPr/>
          <p:nvPr/>
        </p:nvGrpSpPr>
        <p:grpSpPr>
          <a:xfrm>
            <a:off x="5014314" y="3602712"/>
            <a:ext cx="2149974" cy="1554480"/>
            <a:chOff x="6401835" y="4797152"/>
            <a:chExt cx="2149974" cy="1554480"/>
          </a:xfrm>
        </p:grpSpPr>
        <p:pic>
          <p:nvPicPr>
            <p:cNvPr id="7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55436" t="52571" b="1500"/>
            <a:stretch>
              <a:fillRect/>
            </a:stretch>
          </p:blipFill>
          <p:spPr bwMode="auto">
            <a:xfrm>
              <a:off x="6401835" y="4797152"/>
              <a:ext cx="2149974" cy="15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75"/>
            <p:cNvSpPr txBox="1"/>
            <p:nvPr/>
          </p:nvSpPr>
          <p:spPr>
            <a:xfrm>
              <a:off x="7728729" y="5994165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400" b="1" i="1" dirty="0"/>
                <a:t>f</a:t>
              </a:r>
              <a:r>
                <a:rPr lang="sr-Latn-RS" sz="1400" b="1" dirty="0"/>
                <a:t> [Hz]</a:t>
              </a:r>
              <a:endParaRPr lang="en-US" sz="1400" b="1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02213" y="4945276"/>
              <a:ext cx="53700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sr-Latn-RS" sz="1400" b="1" dirty="0"/>
                <a:t>R [dB]</a:t>
              </a:r>
              <a:endParaRPr lang="en-US" sz="1400" b="1" dirty="0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189201" y="5140097"/>
            <a:ext cx="1800200" cy="1169551"/>
            <a:chOff x="6876256" y="4509120"/>
            <a:chExt cx="1800200" cy="1169551"/>
          </a:xfrm>
        </p:grpSpPr>
        <p:sp>
          <p:nvSpPr>
            <p:cNvPr id="129" name="Text Box 25"/>
            <p:cNvSpPr txBox="1">
              <a:spLocks noChangeArrowheads="1"/>
            </p:cNvSpPr>
            <p:nvPr/>
          </p:nvSpPr>
          <p:spPr bwMode="auto">
            <a:xfrm>
              <a:off x="6884640" y="4847674"/>
              <a:ext cx="179181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RS" sz="1600" b="1" i="1" dirty="0">
                  <a:solidFill>
                    <a:srgbClr val="000066"/>
                  </a:solidFill>
                </a:rPr>
                <a:t>Tercni spektar izolacione moći pregrade</a:t>
              </a:r>
              <a:endParaRPr lang="vi-VN" sz="1600" b="1" i="1" dirty="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71" name="Text Box 25"/>
            <p:cNvSpPr txBox="1">
              <a:spLocks noChangeArrowheads="1"/>
            </p:cNvSpPr>
            <p:nvPr/>
          </p:nvSpPr>
          <p:spPr bwMode="auto">
            <a:xfrm>
              <a:off x="6876256" y="4509120"/>
              <a:ext cx="17918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sr-Latn-RS" sz="1600" dirty="0">
                  <a:solidFill>
                    <a:srgbClr val="990000"/>
                  </a:solidFill>
                  <a:latin typeface="Arial Black" pitchFamily="34" charset="0"/>
                </a:rPr>
                <a:t>Rezultat:</a:t>
              </a:r>
              <a:endParaRPr lang="vi-VN" sz="1600" dirty="0">
                <a:solidFill>
                  <a:srgbClr val="990000"/>
                </a:solidFill>
              </a:endParaRPr>
            </a:p>
          </p:txBody>
        </p:sp>
      </p:grp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0" y="548680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F6F06ACC-F27B-4607-9042-BB951181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4624"/>
            <a:ext cx="7772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  <a:cs typeface="Arial" pitchFamily="34" charset="0"/>
              </a:rPr>
              <a:t>Pitanja za proveru znanja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4106032-2F55-47A6-B481-BE0F66214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968" y="195136"/>
            <a:ext cx="1024624" cy="144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000" y="713047"/>
            <a:ext cx="8280000" cy="5740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r-HR" sz="1800" b="1" dirty="0">
                <a:solidFill>
                  <a:srgbClr val="000066"/>
                </a:solidFill>
              </a:rPr>
              <a:t>Navesti procese koji nastaju kada zvučni talas naiđe na pregradu.</a:t>
            </a:r>
          </a:p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r-HR" sz="1800" b="1" dirty="0">
                <a:solidFill>
                  <a:srgbClr val="000066"/>
                </a:solidFill>
              </a:rPr>
              <a:t>Kako se objašnjava koeficijent transmisije zvučne energije?</a:t>
            </a:r>
          </a:p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hr-HR" sz="1800" b="1" dirty="0">
                <a:solidFill>
                  <a:srgbClr val="000066"/>
                </a:solidFill>
              </a:rPr>
              <a:t>Objasniti vezu između koeficijenta transmisije i izolacione moći pregrade.</a:t>
            </a:r>
          </a:p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800" b="1" dirty="0">
                <a:solidFill>
                  <a:srgbClr val="000066"/>
                </a:solidFill>
              </a:rPr>
              <a:t>U kojim slučajevima se definiše srednji </a:t>
            </a:r>
            <a:r>
              <a:rPr lang="hr-HR" sz="1800" b="1" dirty="0">
                <a:solidFill>
                  <a:srgbClr val="000066"/>
                </a:solidFill>
              </a:rPr>
              <a:t>koeficijent transmisije zvučne energije?</a:t>
            </a:r>
          </a:p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800" b="1" dirty="0">
                <a:solidFill>
                  <a:srgbClr val="000066"/>
                </a:solidFill>
              </a:rPr>
              <a:t>Kako glasi izraz za izolacionu moć pregrade sačinjene od više segmenata?</a:t>
            </a:r>
          </a:p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800" b="1" dirty="0">
                <a:solidFill>
                  <a:srgbClr val="000066"/>
                </a:solidFill>
              </a:rPr>
              <a:t>Koji konstruktivni faktori negativno da utiču na izolacionu moć pregrade?</a:t>
            </a:r>
          </a:p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800" b="1" dirty="0">
                <a:solidFill>
                  <a:srgbClr val="000066"/>
                </a:solidFill>
              </a:rPr>
              <a:t>Šta predstavlja zvučna izolacija prostorija?</a:t>
            </a:r>
          </a:p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800" b="1" dirty="0">
                <a:solidFill>
                  <a:srgbClr val="000066"/>
                </a:solidFill>
              </a:rPr>
              <a:t>Koji su putevi prenošenja zvučne energije iz predajne u prijemnu prostoriju?</a:t>
            </a:r>
          </a:p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800" b="1" dirty="0">
                <a:solidFill>
                  <a:srgbClr val="000066"/>
                </a:solidFill>
              </a:rPr>
              <a:t>Objasniti postupak izračunavanja izolacione moći pregrade.</a:t>
            </a:r>
          </a:p>
          <a:p>
            <a:pPr marL="432000" indent="-432000" algn="l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sr-Latn-RS" sz="1800" b="1" dirty="0">
                <a:solidFill>
                  <a:srgbClr val="000066"/>
                </a:solidFill>
              </a:rPr>
              <a:t>Koje aktivnosti podrazumeva</a:t>
            </a:r>
            <a:r>
              <a:rPr lang="vi-VN" sz="1800" dirty="0">
                <a:solidFill>
                  <a:srgbClr val="000066"/>
                </a:solidFill>
              </a:rPr>
              <a:t> </a:t>
            </a:r>
            <a:r>
              <a:rPr lang="vi-VN" sz="1800" b="1" dirty="0">
                <a:solidFill>
                  <a:srgbClr val="000066"/>
                </a:solidFill>
              </a:rPr>
              <a:t>određivanj</a:t>
            </a:r>
            <a:r>
              <a:rPr lang="sr-Latn-RS" sz="1800" b="1" dirty="0">
                <a:solidFill>
                  <a:srgbClr val="000066"/>
                </a:solidFill>
              </a:rPr>
              <a:t>e</a:t>
            </a:r>
            <a:r>
              <a:rPr lang="vi-VN" sz="1800" b="1" dirty="0">
                <a:solidFill>
                  <a:srgbClr val="000066"/>
                </a:solidFill>
              </a:rPr>
              <a:t> izolacione moći pregrade</a:t>
            </a:r>
            <a:r>
              <a:rPr lang="sr-Latn-RS" sz="1800" b="1" dirty="0">
                <a:solidFill>
                  <a:srgbClr val="000066"/>
                </a:solidFill>
              </a:rPr>
              <a:t>?</a:t>
            </a:r>
            <a:endParaRPr lang="en-US" sz="18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93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9552" y="1556792"/>
            <a:ext cx="8244056" cy="14401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0"/>
          <a:lstStyle/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Izolaciona moć pregrade;</a:t>
            </a: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  <a:defRPr/>
            </a:pPr>
            <a:r>
              <a:rPr lang="sr-Latn-CS" sz="1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Zvučna izolacija prostorije.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33772" y="165820"/>
            <a:ext cx="8276456" cy="35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000" kern="0" dirty="0">
                <a:solidFill>
                  <a:srgbClr val="800000"/>
                </a:solidFill>
                <a:latin typeface="Arial Black" pitchFamily="34" charset="0"/>
              </a:rPr>
              <a:t>IZOLACIONA MOĆ PREGRADE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9552" y="1124744"/>
            <a:ext cx="16561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x-none" b="1" kern="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SADRŽAJ</a:t>
            </a:r>
            <a:endParaRPr lang="sr-Latn-CS" b="1" kern="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99CBD8-D308-41E9-AA8B-4815298638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25" y="2885765"/>
            <a:ext cx="2592288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214854" y="143731"/>
            <a:ext cx="4714292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Izolaciona moć pregrade</a:t>
            </a:r>
          </a:p>
        </p:txBody>
      </p:sp>
      <p:pic>
        <p:nvPicPr>
          <p:cNvPr id="61" name="Picture 39"/>
          <p:cNvPicPr>
            <a:picLocks noChangeAspect="1" noChangeArrowheads="1"/>
          </p:cNvPicPr>
          <p:nvPr/>
        </p:nvPicPr>
        <p:blipFill>
          <a:blip r:embed="rId3" cstate="print"/>
          <a:srcRect l="1953" t="15105" r="47656" b="20313"/>
          <a:stretch>
            <a:fillRect/>
          </a:stretch>
        </p:blipFill>
        <p:spPr bwMode="auto">
          <a:xfrm>
            <a:off x="2690903" y="1067144"/>
            <a:ext cx="4914322" cy="472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DC905C8C-F903-457F-AA1F-9B0466E27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Izolaciona moć pregrade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79512" y="832937"/>
            <a:ext cx="8458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Posledica Zakona o održanju energije:</a:t>
            </a:r>
          </a:p>
        </p:txBody>
      </p:sp>
      <p:pic>
        <p:nvPicPr>
          <p:cNvPr id="77" name="Picture 55"/>
          <p:cNvPicPr>
            <a:picLocks noChangeAspect="1" noChangeArrowheads="1"/>
          </p:cNvPicPr>
          <p:nvPr/>
        </p:nvPicPr>
        <p:blipFill>
          <a:blip r:embed="rId3" cstate="print"/>
          <a:srcRect l="1953" t="15105" r="47656" b="20313"/>
          <a:stretch>
            <a:fillRect/>
          </a:stretch>
        </p:blipFill>
        <p:spPr bwMode="auto">
          <a:xfrm>
            <a:off x="3024000" y="2708920"/>
            <a:ext cx="3096000" cy="32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7" name="Group 86"/>
          <p:cNvGrpSpPr/>
          <p:nvPr/>
        </p:nvGrpSpPr>
        <p:grpSpPr>
          <a:xfrm>
            <a:off x="1007500" y="1620089"/>
            <a:ext cx="7129001" cy="584775"/>
            <a:chOff x="643958" y="1129409"/>
            <a:chExt cx="7129001" cy="584775"/>
          </a:xfrm>
        </p:grpSpPr>
        <p:grpSp>
          <p:nvGrpSpPr>
            <p:cNvPr id="85" name="Group 84"/>
            <p:cNvGrpSpPr/>
            <p:nvPr/>
          </p:nvGrpSpPr>
          <p:grpSpPr>
            <a:xfrm>
              <a:off x="1236106" y="1129409"/>
              <a:ext cx="5940168" cy="584775"/>
              <a:chOff x="1236106" y="1131465"/>
              <a:chExt cx="5940168" cy="584775"/>
            </a:xfrm>
          </p:grpSpPr>
          <p:sp>
            <p:nvSpPr>
              <p:cNvPr id="47" name="Text Box 34"/>
              <p:cNvSpPr txBox="1">
                <a:spLocks noChangeArrowheads="1"/>
              </p:cNvSpPr>
              <p:nvPr/>
            </p:nvSpPr>
            <p:spPr bwMode="auto">
              <a:xfrm>
                <a:off x="1236106" y="1131465"/>
                <a:ext cx="45557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l-SI" sz="3200" dirty="0">
                    <a:solidFill>
                      <a:schemeClr val="accent2"/>
                    </a:solidFill>
                    <a:latin typeface="Arial Black" pitchFamily="34" charset="0"/>
                  </a:rPr>
                  <a:t>=</a:t>
                </a:r>
                <a:endParaRPr lang="en-US" sz="3200" dirty="0">
                  <a:solidFill>
                    <a:schemeClr val="accent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/>
            </p:nvSpPr>
            <p:spPr bwMode="auto">
              <a:xfrm>
                <a:off x="2377300" y="1131465"/>
                <a:ext cx="45557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l-SI" sz="3200" dirty="0">
                    <a:solidFill>
                      <a:schemeClr val="accent2"/>
                    </a:solidFill>
                    <a:latin typeface="Arial Black" pitchFamily="34" charset="0"/>
                  </a:rPr>
                  <a:t>+</a:t>
                </a:r>
                <a:endParaRPr lang="en-US" sz="3200" dirty="0">
                  <a:solidFill>
                    <a:schemeClr val="accent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3520300" y="1131465"/>
                <a:ext cx="45557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l-SI" sz="3200" dirty="0">
                    <a:solidFill>
                      <a:schemeClr val="accent2"/>
                    </a:solidFill>
                    <a:latin typeface="Arial Black" pitchFamily="34" charset="0"/>
                  </a:rPr>
                  <a:t>+</a:t>
                </a:r>
                <a:endParaRPr lang="en-US" sz="3200" dirty="0">
                  <a:solidFill>
                    <a:schemeClr val="accent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1" name="Text Box 37"/>
              <p:cNvSpPr txBox="1">
                <a:spLocks noChangeArrowheads="1"/>
              </p:cNvSpPr>
              <p:nvPr/>
            </p:nvSpPr>
            <p:spPr bwMode="auto">
              <a:xfrm>
                <a:off x="4587100" y="1131465"/>
                <a:ext cx="45557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l-SI" sz="3200" dirty="0">
                    <a:solidFill>
                      <a:schemeClr val="accent2"/>
                    </a:solidFill>
                    <a:latin typeface="Arial Black" pitchFamily="34" charset="0"/>
                  </a:rPr>
                  <a:t>+</a:t>
                </a:r>
                <a:endParaRPr lang="en-US" sz="3200" dirty="0">
                  <a:solidFill>
                    <a:schemeClr val="accent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2" name="Text Box 38"/>
              <p:cNvSpPr txBox="1">
                <a:spLocks noChangeArrowheads="1"/>
              </p:cNvSpPr>
              <p:nvPr/>
            </p:nvSpPr>
            <p:spPr bwMode="auto">
              <a:xfrm>
                <a:off x="5653900" y="1131465"/>
                <a:ext cx="45557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l-SI" sz="3200" dirty="0">
                    <a:solidFill>
                      <a:schemeClr val="accent2"/>
                    </a:solidFill>
                    <a:latin typeface="Arial Black" pitchFamily="34" charset="0"/>
                  </a:rPr>
                  <a:t>+</a:t>
                </a:r>
                <a:endParaRPr lang="en-US" sz="3200" dirty="0">
                  <a:solidFill>
                    <a:schemeClr val="accent2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54" name="Text Box 39"/>
              <p:cNvSpPr txBox="1">
                <a:spLocks noChangeArrowheads="1"/>
              </p:cNvSpPr>
              <p:nvPr/>
            </p:nvSpPr>
            <p:spPr bwMode="auto">
              <a:xfrm>
                <a:off x="6720700" y="1131465"/>
                <a:ext cx="455574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sl-SI" sz="3200" dirty="0">
                    <a:solidFill>
                      <a:schemeClr val="accent2"/>
                    </a:solidFill>
                    <a:latin typeface="Arial Black" pitchFamily="34" charset="0"/>
                  </a:rPr>
                  <a:t>+</a:t>
                </a:r>
                <a:endParaRPr lang="en-US" sz="3200" dirty="0">
                  <a:solidFill>
                    <a:schemeClr val="accent2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643958" y="1160100"/>
              <a:ext cx="7129001" cy="519065"/>
              <a:chOff x="643958" y="1123025"/>
              <a:chExt cx="7129001" cy="519065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43958" y="1123025"/>
                <a:ext cx="536663" cy="514738"/>
              </a:xfrm>
              <a:prstGeom prst="rect">
                <a:avLst/>
              </a:prstGeom>
              <a:solidFill>
                <a:srgbClr val="000066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r-Latn-RS" b="1" dirty="0">
                    <a:solidFill>
                      <a:schemeClr val="bg1"/>
                    </a:solidFill>
                  </a:rPr>
                  <a:t>1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763688" y="1127352"/>
                <a:ext cx="536663" cy="5147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r-Latn-RS" b="1" dirty="0">
                    <a:solidFill>
                      <a:srgbClr val="800000"/>
                    </a:solidFill>
                  </a:rPr>
                  <a:t>2</a:t>
                </a:r>
                <a:endParaRPr lang="en-US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915816" y="1127352"/>
                <a:ext cx="536663" cy="5147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r-Latn-RS" b="1" dirty="0">
                    <a:solidFill>
                      <a:srgbClr val="800000"/>
                    </a:solidFill>
                  </a:rPr>
                  <a:t>3</a:t>
                </a:r>
                <a:endParaRPr lang="en-US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076056" y="1127352"/>
                <a:ext cx="536663" cy="5147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r-Latn-RS" b="1" dirty="0">
                    <a:solidFill>
                      <a:srgbClr val="800000"/>
                    </a:solidFill>
                  </a:rPr>
                  <a:t>5</a:t>
                </a:r>
                <a:endParaRPr lang="en-US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018458" y="1127352"/>
                <a:ext cx="536663" cy="5147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r-Latn-RS" b="1" dirty="0">
                    <a:solidFill>
                      <a:srgbClr val="800000"/>
                    </a:solidFill>
                  </a:rPr>
                  <a:t>4</a:t>
                </a:r>
                <a:endParaRPr lang="en-US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156176" y="1127352"/>
                <a:ext cx="536663" cy="5147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r-Latn-RS" b="1" dirty="0">
                    <a:solidFill>
                      <a:srgbClr val="800000"/>
                    </a:solidFill>
                  </a:rPr>
                  <a:t>6</a:t>
                </a:r>
                <a:endParaRPr lang="en-US" b="1" dirty="0">
                  <a:solidFill>
                    <a:srgbClr val="800000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236296" y="1127352"/>
                <a:ext cx="536663" cy="51473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sr-Latn-RS" b="1" dirty="0">
                    <a:solidFill>
                      <a:srgbClr val="800000"/>
                    </a:solidFill>
                  </a:rPr>
                  <a:t>7</a:t>
                </a:r>
                <a:endParaRPr lang="en-US" b="1" dirty="0">
                  <a:solidFill>
                    <a:srgbClr val="800000"/>
                  </a:solidFill>
                </a:endParaRPr>
              </a:p>
            </p:txBody>
          </p:sp>
        </p:grpSp>
      </p:grpSp>
      <p:sp>
        <p:nvSpPr>
          <p:cNvPr id="26" name="Rectangle 15">
            <a:extLst>
              <a:ext uri="{FF2B5EF4-FFF2-40B4-BE49-F238E27FC236}">
                <a16:creationId xmlns:a16="http://schemas.microsoft.com/office/drawing/2014/main" id="{C664237C-4FB6-45E6-8ECE-A6858EE9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Izolaciona moć pregrade</a:t>
            </a:r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179512" y="764704"/>
            <a:ext cx="878497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2000" indent="-252000" algn="just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Energija koja se reflektuje od pregrade određena 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je koeficijentom refleksije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60" name="Text Box 43"/>
          <p:cNvSpPr txBox="1">
            <a:spLocks noChangeArrowheads="1"/>
          </p:cNvSpPr>
          <p:nvPr/>
        </p:nvSpPr>
        <p:spPr bwMode="auto">
          <a:xfrm>
            <a:off x="179512" y="2393158"/>
            <a:ext cx="56166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2000" indent="-252000" algn="just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Energija koja se apsorbuje </a:t>
            </a:r>
            <a:r>
              <a:rPr lang="hr-HR" sz="1800" b="1" dirty="0">
                <a:solidFill>
                  <a:srgbClr val="000066"/>
                </a:solidFill>
              </a:rPr>
              <a:t>u pregradi 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određena je 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koeficijentom apsorpcije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sp>
        <p:nvSpPr>
          <p:cNvPr id="65" name="Text Box 46"/>
          <p:cNvSpPr txBox="1">
            <a:spLocks noChangeArrowheads="1"/>
          </p:cNvSpPr>
          <p:nvPr/>
        </p:nvSpPr>
        <p:spPr bwMode="auto">
          <a:xfrm>
            <a:off x="179512" y="4437112"/>
            <a:ext cx="8784976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52000" indent="-252000" algn="l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Energija koja se prenese na drugu stranu pregrade određena je 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koeficijentom transmisije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67" name="Object 49"/>
          <p:cNvGraphicFramePr>
            <a:graphicFrameLocks noChangeAspect="1"/>
          </p:cNvGraphicFramePr>
          <p:nvPr/>
        </p:nvGraphicFramePr>
        <p:xfrm>
          <a:off x="5634038" y="5410200"/>
          <a:ext cx="3186112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79560" imgH="495000" progId="Equation.DSMT4">
                  <p:embed/>
                </p:oleObj>
              </mc:Choice>
              <mc:Fallback>
                <p:oleObj name="Equation" r:id="rId4" imgW="1879560" imgH="49500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410200"/>
                        <a:ext cx="3186112" cy="9350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42"/>
          <p:cNvGraphicFramePr>
            <a:graphicFrameLocks noChangeAspect="1"/>
          </p:cNvGraphicFramePr>
          <p:nvPr/>
        </p:nvGraphicFramePr>
        <p:xfrm>
          <a:off x="2198831" y="1412775"/>
          <a:ext cx="1047273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197" imgH="431613" progId="Equation.3">
                  <p:embed/>
                </p:oleObj>
              </mc:Choice>
              <mc:Fallback>
                <p:oleObj name="Equation" r:id="rId6" imgW="698197" imgH="431613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831" y="1412775"/>
                        <a:ext cx="1047273" cy="7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2"/>
          <p:cNvSpPr txBox="1">
            <a:spLocks noChangeArrowheads="1"/>
          </p:cNvSpPr>
          <p:nvPr/>
        </p:nvSpPr>
        <p:spPr bwMode="auto">
          <a:xfrm>
            <a:off x="3535698" y="1549301"/>
            <a:ext cx="9124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 r 1</a:t>
            </a:r>
            <a:endParaRPr lang="en-US" sz="18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2" name="Object 45"/>
          <p:cNvGraphicFramePr>
            <a:graphicFrameLocks noChangeAspect="1"/>
          </p:cNvGraphicFramePr>
          <p:nvPr/>
        </p:nvGraphicFramePr>
        <p:xfrm>
          <a:off x="2173431" y="3430958"/>
          <a:ext cx="1103881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431800" progId="Equation.3">
                  <p:embed/>
                </p:oleObj>
              </mc:Choice>
              <mc:Fallback>
                <p:oleObj name="Equation" r:id="rId8" imgW="736600" imgH="4318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431" y="3430958"/>
                        <a:ext cx="1103881" cy="7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3531458" y="3583359"/>
            <a:ext cx="968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800" b="1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  1</a:t>
            </a:r>
            <a:endParaRPr lang="en-US" sz="1800" b="1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5" name="Object 48"/>
          <p:cNvGraphicFramePr>
            <a:graphicFrameLocks noChangeAspect="1"/>
          </p:cNvGraphicFramePr>
          <p:nvPr/>
        </p:nvGraphicFramePr>
        <p:xfrm>
          <a:off x="2189305" y="5517231"/>
          <a:ext cx="1066733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0891" imgH="431613" progId="Equation.3">
                  <p:embed/>
                </p:oleObj>
              </mc:Choice>
              <mc:Fallback>
                <p:oleObj name="Equation" r:id="rId10" imgW="710891" imgH="431613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305" y="5517231"/>
                        <a:ext cx="1066733" cy="720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54"/>
          <p:cNvSpPr txBox="1">
            <a:spLocks noChangeArrowheads="1"/>
          </p:cNvSpPr>
          <p:nvPr/>
        </p:nvSpPr>
        <p:spPr bwMode="auto">
          <a:xfrm>
            <a:off x="3529294" y="5669632"/>
            <a:ext cx="923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en-US" sz="1800" b="1">
                <a:solidFill>
                  <a:srgbClr val="99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  1</a:t>
            </a:r>
            <a:endParaRPr lang="en-US" sz="1800" b="1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7" name="Picture 55"/>
          <p:cNvPicPr>
            <a:picLocks noChangeAspect="1" noChangeArrowheads="1"/>
          </p:cNvPicPr>
          <p:nvPr/>
        </p:nvPicPr>
        <p:blipFill>
          <a:blip r:embed="rId12" cstate="print"/>
          <a:srcRect l="1953" t="15105" r="47656" b="20313"/>
          <a:stretch>
            <a:fillRect/>
          </a:stretch>
        </p:blipFill>
        <p:spPr bwMode="auto">
          <a:xfrm>
            <a:off x="5868488" y="1268760"/>
            <a:ext cx="3096000" cy="323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8B802E1F-7EEA-49BB-9C31-902167444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Izolaciona moć pregrade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971600" y="836712"/>
            <a:ext cx="3710645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</a:rPr>
              <a:t>Koeficijent transmisije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:</a:t>
            </a:r>
            <a:endParaRPr lang="hr-HR" sz="1800" b="1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043608" y="1700808"/>
            <a:ext cx="3638637" cy="7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Recipročna </a:t>
            </a:r>
            <a:r>
              <a:rPr lang="hr-HR" sz="1800" b="1" dirty="0" err="1">
                <a:solidFill>
                  <a:srgbClr val="000066"/>
                </a:solidFill>
                <a:latin typeface="Arial" charset="0"/>
              </a:rPr>
              <a:t>vrednost</a:t>
            </a:r>
            <a:r>
              <a:rPr lang="hr-HR" sz="1800" b="1" dirty="0">
                <a:solidFill>
                  <a:srgbClr val="000066"/>
                </a:solidFill>
                <a:latin typeface="Arial" charset="0"/>
              </a:rPr>
              <a:t> koeficijenta transmisije: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971600" y="2713177"/>
            <a:ext cx="3710645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IZOLACIONA MOĆ PREGRADE</a:t>
            </a:r>
            <a:r>
              <a:rPr lang="hr-HR" sz="1800" b="1" dirty="0">
                <a:solidFill>
                  <a:srgbClr val="000066"/>
                </a:solidFill>
              </a:rPr>
              <a:t>: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5815809" y="900172"/>
            <a:ext cx="980728" cy="432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sl-SI" sz="1800" b="1" dirty="0">
                <a:solidFill>
                  <a:srgbClr val="000066"/>
                </a:solidFill>
                <a:latin typeface="Symbol" pitchFamily="18" charset="2"/>
              </a:rPr>
              <a:t>t = 10</a:t>
            </a:r>
            <a:r>
              <a:rPr lang="sl-SI" sz="1800" b="1" baseline="30000" dirty="0">
                <a:solidFill>
                  <a:srgbClr val="000066"/>
                </a:solidFill>
                <a:latin typeface="Symbol" pitchFamily="18" charset="2"/>
              </a:rPr>
              <a:t>-5</a:t>
            </a:r>
            <a:endParaRPr lang="en-US" sz="1800" b="1" baseline="30000" dirty="0">
              <a:solidFill>
                <a:srgbClr val="000066"/>
              </a:solidFill>
              <a:latin typeface="Symbol" pitchFamily="18" charset="2"/>
            </a:endParaRP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auto">
          <a:xfrm>
            <a:off x="5815809" y="1846169"/>
            <a:ext cx="1422400" cy="432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800" b="1" dirty="0">
                <a:solidFill>
                  <a:srgbClr val="000066"/>
                </a:solidFill>
                <a:latin typeface="Symbol" pitchFamily="18" charset="2"/>
              </a:rPr>
              <a:t>1/t = 100 000</a:t>
            </a:r>
            <a:endParaRPr lang="en-US" sz="1800" b="1" baseline="30000" dirty="0">
              <a:solidFill>
                <a:srgbClr val="000066"/>
              </a:solidFill>
              <a:latin typeface="Symbol" pitchFamily="18" charset="2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5815808" y="2792166"/>
            <a:ext cx="2428600" cy="432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l-SI" sz="1800" b="1" dirty="0">
                <a:solidFill>
                  <a:srgbClr val="000066"/>
                </a:solidFill>
                <a:latin typeface="Symbol" pitchFamily="18" charset="2"/>
              </a:rPr>
              <a:t> = 10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log</a:t>
            </a:r>
            <a:r>
              <a:rPr lang="sl-SI" sz="1800" b="1" dirty="0">
                <a:solidFill>
                  <a:srgbClr val="000066"/>
                </a:solidFill>
                <a:latin typeface="Symbol" pitchFamily="18" charset="2"/>
              </a:rPr>
              <a:t>(1/t) = 50 </a:t>
            </a:r>
            <a:r>
              <a:rPr lang="sl-SI" sz="18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</a:t>
            </a:r>
            <a:endParaRPr lang="en-US" sz="1800" b="1" baseline="30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DE1C8FC-96E9-4379-8670-436F75191311}"/>
              </a:ext>
            </a:extLst>
          </p:cNvPr>
          <p:cNvCxnSpPr>
            <a:cxnSpLocks/>
          </p:cNvCxnSpPr>
          <p:nvPr/>
        </p:nvCxnSpPr>
        <p:spPr bwMode="auto">
          <a:xfrm>
            <a:off x="4735689" y="1116148"/>
            <a:ext cx="900000" cy="15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3DB5841-0586-40B8-A0EF-08504FEC2BD9}"/>
              </a:ext>
            </a:extLst>
          </p:cNvPr>
          <p:cNvCxnSpPr>
            <a:cxnSpLocks/>
          </p:cNvCxnSpPr>
          <p:nvPr/>
        </p:nvCxnSpPr>
        <p:spPr bwMode="auto">
          <a:xfrm>
            <a:off x="4735689" y="2062934"/>
            <a:ext cx="90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0BF416-44B5-464A-A750-0252CAC496F2}"/>
              </a:ext>
            </a:extLst>
          </p:cNvPr>
          <p:cNvCxnSpPr>
            <a:cxnSpLocks/>
          </p:cNvCxnSpPr>
          <p:nvPr/>
        </p:nvCxnSpPr>
        <p:spPr bwMode="auto">
          <a:xfrm>
            <a:off x="4735689" y="3008166"/>
            <a:ext cx="900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Picture 55">
            <a:extLst>
              <a:ext uri="{FF2B5EF4-FFF2-40B4-BE49-F238E27FC236}">
                <a16:creationId xmlns:a16="http://schemas.microsoft.com/office/drawing/2014/main" id="{AB4CF5AE-2150-40D2-A3DC-EA71AC52C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953" t="15105" r="47656" b="20313"/>
          <a:stretch>
            <a:fillRect/>
          </a:stretch>
        </p:blipFill>
        <p:spPr bwMode="auto">
          <a:xfrm>
            <a:off x="1475976" y="3454120"/>
            <a:ext cx="2880000" cy="300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 Box 19">
            <a:extLst>
              <a:ext uri="{FF2B5EF4-FFF2-40B4-BE49-F238E27FC236}">
                <a16:creationId xmlns:a16="http://schemas.microsoft.com/office/drawing/2014/main" id="{73C00F6F-A655-4E6C-A2B7-FE7C973DF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7558" y="3522929"/>
            <a:ext cx="37106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Izolaciona moć pregrade R </a:t>
            </a:r>
            <a:r>
              <a:rPr lang="sl-SI" sz="1800" b="1" dirty="0">
                <a:solidFill>
                  <a:srgbClr val="990000"/>
                </a:solidFill>
                <a:latin typeface="Arial" charset="0"/>
                <a:sym typeface="Symbol" pitchFamily="18" charset="2"/>
              </a:rPr>
              <a:t>dB</a:t>
            </a:r>
            <a:r>
              <a:rPr lang="hr-HR" sz="1800" b="1" dirty="0">
                <a:solidFill>
                  <a:srgbClr val="990000"/>
                </a:solidFill>
                <a:latin typeface="Arial" charset="0"/>
              </a:rPr>
              <a:t>:</a:t>
            </a:r>
          </a:p>
        </p:txBody>
      </p:sp>
      <p:graphicFrame>
        <p:nvGraphicFramePr>
          <p:cNvPr id="25" name="Object 21">
            <a:extLst>
              <a:ext uri="{FF2B5EF4-FFF2-40B4-BE49-F238E27FC236}">
                <a16:creationId xmlns:a16="http://schemas.microsoft.com/office/drawing/2014/main" id="{BF368EAD-D633-465D-A991-584A6F467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389926"/>
              </p:ext>
            </p:extLst>
          </p:nvPr>
        </p:nvGraphicFramePr>
        <p:xfrm>
          <a:off x="5418550" y="3996464"/>
          <a:ext cx="2719059" cy="7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7200" imgH="431800" progId="Equation.3">
                  <p:embed/>
                </p:oleObj>
              </mc:Choice>
              <mc:Fallback>
                <p:oleObj name="Equation" r:id="rId4" imgW="1727200" imgH="431800" progId="Equation.3">
                  <p:embed/>
                  <p:pic>
                    <p:nvPicPr>
                      <p:cNvPr id="4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550" y="3996464"/>
                        <a:ext cx="2719059" cy="7560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4">
            <a:extLst>
              <a:ext uri="{FF2B5EF4-FFF2-40B4-BE49-F238E27FC236}">
                <a16:creationId xmlns:a16="http://schemas.microsoft.com/office/drawing/2014/main" id="{79120E53-C3DA-4E77-A208-D6086A118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079" y="4951728"/>
            <a:ext cx="36000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800" b="1" i="1" dirty="0">
                <a:solidFill>
                  <a:srgbClr val="000066"/>
                </a:solidFill>
                <a:latin typeface="Arial" charset="0"/>
              </a:rPr>
              <a:t>Izolaciona moć pregrade je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HR" sz="1800" b="1" i="1" dirty="0">
                <a:solidFill>
                  <a:srgbClr val="000066"/>
                </a:solidFill>
                <a:latin typeface="Arial" charset="0"/>
              </a:rPr>
              <a:t>frekvencijski zavisna veličina.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5AB5AA09-AD4C-4A7A-B3A8-E1169132E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990000"/>
                </a:solidFill>
                <a:latin typeface="Arial Black" pitchFamily="34" charset="0"/>
              </a:rPr>
              <a:t>Izolaciona moć pregrade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27584" y="1881262"/>
            <a:ext cx="3695700" cy="755650"/>
            <a:chOff x="1092324" y="2673350"/>
            <a:chExt cx="3695700" cy="755650"/>
          </a:xfrm>
        </p:grpSpPr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1092324" y="2701925"/>
            <a:ext cx="2538413" cy="688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612900" imgH="393700" progId="Equation.3">
                    <p:embed/>
                  </p:oleObj>
                </mc:Choice>
                <mc:Fallback>
                  <p:oleObj name="Equation" r:id="rId3" imgW="1612900" imgH="3937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2324" y="2701925"/>
                          <a:ext cx="2538413" cy="688975"/>
                        </a:xfrm>
                        <a:prstGeom prst="rect">
                          <a:avLst/>
                        </a:prstGeom>
                        <a:solidFill>
                          <a:srgbClr val="FFCC9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9"/>
            <p:cNvGraphicFramePr>
              <a:graphicFrameLocks noChangeAspect="1"/>
            </p:cNvGraphicFramePr>
            <p:nvPr/>
          </p:nvGraphicFramePr>
          <p:xfrm>
            <a:off x="3848224" y="2673350"/>
            <a:ext cx="939800" cy="755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96900" imgH="431800" progId="Equation.3">
                    <p:embed/>
                  </p:oleObj>
                </mc:Choice>
                <mc:Fallback>
                  <p:oleObj name="Equation" r:id="rId5" imgW="596900" imgH="4318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8224" y="2673350"/>
                          <a:ext cx="939800" cy="7556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99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66">
                                  <a:alpha val="50000"/>
                                </a:srgbClr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125780"/>
              </p:ext>
            </p:extLst>
          </p:nvPr>
        </p:nvGraphicFramePr>
        <p:xfrm>
          <a:off x="827584" y="2980592"/>
          <a:ext cx="41370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28900" imgH="431800" progId="Equation.3">
                  <p:embed/>
                </p:oleObj>
              </mc:Choice>
              <mc:Fallback>
                <p:oleObj name="Equation" r:id="rId7" imgW="2628900" imgH="431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980592"/>
                        <a:ext cx="4137025" cy="7556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830227" y="3884277"/>
            <a:ext cx="5184000" cy="124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10000"/>
              </a:spcBef>
            </a:pPr>
            <a:r>
              <a:rPr lang="sl-SI" sz="1600" b="1" i="1" dirty="0">
                <a:solidFill>
                  <a:srgbClr val="000066"/>
                </a:solidFill>
                <a:latin typeface="Arial" charset="0"/>
              </a:rPr>
              <a:t>S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 – ukupna površina pregrade, 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m</a:t>
            </a:r>
            <a:r>
              <a:rPr lang="sl-SI" sz="1600" b="1" baseline="30000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2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;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</a:pPr>
            <a:r>
              <a:rPr lang="sl-SI" sz="1600" b="1" i="1" dirty="0">
                <a:solidFill>
                  <a:srgbClr val="000066"/>
                </a:solidFill>
                <a:latin typeface="Symbol" pitchFamily="18" charset="2"/>
              </a:rPr>
              <a:t>t</a:t>
            </a:r>
            <a:r>
              <a:rPr lang="sl-SI" sz="1600" b="1" i="1" baseline="-25000" dirty="0">
                <a:solidFill>
                  <a:srgbClr val="000066"/>
                </a:solidFill>
                <a:latin typeface="Arial" charset="0"/>
              </a:rPr>
              <a:t>i 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– koeficijent transmisije </a:t>
            </a:r>
            <a:r>
              <a:rPr lang="sl-SI" sz="1600" b="1" i="1" dirty="0">
                <a:solidFill>
                  <a:srgbClr val="000066"/>
                </a:solidFill>
                <a:latin typeface="Arial" charset="0"/>
              </a:rPr>
              <a:t>i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-tog segmenta pregrade;</a:t>
            </a:r>
          </a:p>
          <a:p>
            <a:pPr algn="just">
              <a:lnSpc>
                <a:spcPct val="150000"/>
              </a:lnSpc>
              <a:spcBef>
                <a:spcPct val="10000"/>
              </a:spcBef>
            </a:pPr>
            <a:r>
              <a:rPr lang="sl-SI" sz="1600" b="1" i="1" dirty="0">
                <a:solidFill>
                  <a:srgbClr val="000066"/>
                </a:solidFill>
                <a:latin typeface="Arial" charset="0"/>
              </a:rPr>
              <a:t>R</a:t>
            </a:r>
            <a:r>
              <a:rPr lang="sl-SI" sz="1600" b="1" i="1" baseline="-25000" dirty="0">
                <a:solidFill>
                  <a:srgbClr val="000066"/>
                </a:solidFill>
                <a:latin typeface="Arial" charset="0"/>
              </a:rPr>
              <a:t>i</a:t>
            </a:r>
            <a:r>
              <a:rPr lang="sl-SI" sz="1600" b="1" baseline="-250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– izolaciona moć </a:t>
            </a:r>
            <a:r>
              <a:rPr lang="sl-SI" sz="1600" b="1" i="1" dirty="0">
                <a:solidFill>
                  <a:srgbClr val="000066"/>
                </a:solidFill>
                <a:latin typeface="Arial" charset="0"/>
              </a:rPr>
              <a:t>i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</a:rPr>
              <a:t>-tog segmenta pregrade, </a:t>
            </a:r>
            <a:r>
              <a:rPr lang="sl-SI" sz="1600" b="1" dirty="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dB.</a:t>
            </a:r>
            <a:endParaRPr lang="hr-HR" sz="1600" b="1" dirty="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283689" name="Picture 41" descr="Stolarska radionica | Halo Oglas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49" y="950179"/>
            <a:ext cx="3711035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Izolaciona moć pregrade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72734" y="3356992"/>
            <a:ext cx="8598531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Uticaj vazdušnih procepa u pregradi </a:t>
            </a:r>
            <a:r>
              <a:rPr lang="sl-SI" sz="1800" b="1" dirty="0">
                <a:solidFill>
                  <a:srgbClr val="000066"/>
                </a:solidFill>
              </a:rPr>
              <a:t>za pregradu izolacione moći  R = 45 dB</a:t>
            </a:r>
            <a:r>
              <a:rPr lang="sl-SI" sz="1800" b="1" dirty="0">
                <a:solidFill>
                  <a:srgbClr val="000066"/>
                </a:solidFill>
                <a:latin typeface="Arial" charset="0"/>
              </a:rPr>
              <a:t>: </a:t>
            </a:r>
            <a:endParaRPr lang="hr-HR" sz="1800" b="1" dirty="0">
              <a:solidFill>
                <a:srgbClr val="000066"/>
              </a:solidFill>
              <a:latin typeface="Arial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114308"/>
              </p:ext>
            </p:extLst>
          </p:nvPr>
        </p:nvGraphicFramePr>
        <p:xfrm>
          <a:off x="371430" y="3933256"/>
          <a:ext cx="8401140" cy="18000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471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90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5878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Procenat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vazdušni</a:t>
                      </a:r>
                      <a:r>
                        <a:rPr lang="sr-Latn-R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sr-Latn-R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otvor</a:t>
                      </a:r>
                      <a:r>
                        <a:rPr lang="sr-Latn-R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u </a:t>
                      </a: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pregrad</a:t>
                      </a:r>
                      <a:r>
                        <a:rPr lang="sr-Latn-R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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</a:t>
                      </a:r>
                      <a:r>
                        <a:rPr lang="sr-Latn-R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0.01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0.1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600" b="1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600" b="1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en-US" sz="1600" b="1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600" b="1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6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Rezultujuća izolaciona moć pregrade, R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</a:t>
                      </a:r>
                      <a:r>
                        <a:rPr lang="pt-BR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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en-US" sz="1600" b="1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61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Smanjenje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izolacione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moći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</a:t>
                      </a: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</a:t>
                      </a:r>
                      <a:r>
                        <a:rPr lang="en-US" sz="1600" b="1" dirty="0" err="1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dB</a:t>
                      </a: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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r-Latn-R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600" b="1" dirty="0"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45</a:t>
                      </a:r>
                      <a:endParaRPr lang="en-US" sz="1600" b="1" dirty="0">
                        <a:solidFill>
                          <a:srgbClr val="000066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17780" marR="17780" marT="0" marB="0"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 l="41930" r="10240"/>
          <a:stretch>
            <a:fillRect/>
          </a:stretch>
        </p:blipFill>
        <p:spPr bwMode="auto">
          <a:xfrm>
            <a:off x="3615271" y="1017522"/>
            <a:ext cx="1895996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6522169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692696"/>
            <a:ext cx="9126538" cy="31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gradFill rotWithShape="0">
            <a:gsLst>
              <a:gs pos="0">
                <a:srgbClr val="B5B7CB"/>
              </a:gs>
              <a:gs pos="100000">
                <a:srgbClr val="33343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r-Latn-C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33772" y="143731"/>
            <a:ext cx="8276456" cy="43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kern="0" dirty="0">
                <a:solidFill>
                  <a:srgbClr val="800000"/>
                </a:solidFill>
                <a:latin typeface="Arial Black" pitchFamily="34" charset="0"/>
              </a:rPr>
              <a:t>Izolaciona moć pregrade</a:t>
            </a:r>
          </a:p>
        </p:txBody>
      </p:sp>
      <p:pic>
        <p:nvPicPr>
          <p:cNvPr id="25" name="Picture 2" descr="Dvostruka pregrada"/>
          <p:cNvPicPr>
            <a:picLocks noChangeAspect="1" noChangeArrowheads="1"/>
          </p:cNvPicPr>
          <p:nvPr/>
        </p:nvPicPr>
        <p:blipFill>
          <a:blip r:embed="rId3" cstate="print"/>
          <a:srcRect l="17041"/>
          <a:stretch>
            <a:fillRect/>
          </a:stretch>
        </p:blipFill>
        <p:spPr bwMode="auto">
          <a:xfrm>
            <a:off x="1593377" y="984827"/>
            <a:ext cx="5957246" cy="218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1645683" y="3501248"/>
            <a:ext cx="5852634" cy="2160000"/>
            <a:chOff x="4499992" y="4464521"/>
            <a:chExt cx="4413250" cy="1628775"/>
          </a:xfrm>
        </p:grpSpPr>
        <p:pic>
          <p:nvPicPr>
            <p:cNvPr id="28" name="Picture 3" descr="Dvostruka pregrada"/>
            <p:cNvPicPr>
              <a:picLocks noChangeAspect="1" noChangeArrowheads="1"/>
            </p:cNvPicPr>
            <p:nvPr/>
          </p:nvPicPr>
          <p:blipFill>
            <a:blip r:embed="rId4" cstate="print"/>
            <a:srcRect l="15182" t="61514"/>
            <a:stretch>
              <a:fillRect/>
            </a:stretch>
          </p:blipFill>
          <p:spPr bwMode="auto">
            <a:xfrm>
              <a:off x="4499992" y="4464521"/>
              <a:ext cx="441325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4499992" y="5681966"/>
              <a:ext cx="4411444" cy="324498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</p:spPr>
          <p:txBody>
            <a:bodyPr wrap="square" bIns="108000" rtlCol="0">
              <a:spAutoFit/>
            </a:bodyPr>
            <a:lstStyle/>
            <a:p>
              <a:r>
                <a:rPr lang="sr-Latn-RS" sz="1100" b="1" dirty="0"/>
                <a:t>laka pregrada</a:t>
              </a:r>
              <a:endParaRPr lang="en-US" sz="1100" b="1" dirty="0"/>
            </a:p>
          </p:txBody>
        </p:sp>
      </p:grp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79512" y="5805264"/>
            <a:ext cx="8784000" cy="45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sr-Latn-RS" sz="1800" b="1" i="1" dirty="0">
                <a:solidFill>
                  <a:srgbClr val="000066"/>
                </a:solidFill>
                <a:latin typeface="Arial" charset="0"/>
              </a:rPr>
              <a:t>Izbegavanje </a:t>
            </a:r>
            <a:r>
              <a:rPr lang="vi-VN" sz="1800" b="1" i="1" dirty="0">
                <a:solidFill>
                  <a:srgbClr val="000066"/>
                </a:solidFill>
                <a:latin typeface="Arial" charset="0"/>
              </a:rPr>
              <a:t>"zvučn</a:t>
            </a:r>
            <a:r>
              <a:rPr lang="sr-Latn-RS" sz="1800" b="1" i="1" dirty="0">
                <a:solidFill>
                  <a:srgbClr val="000066"/>
                </a:solidFill>
                <a:latin typeface="Arial" charset="0"/>
              </a:rPr>
              <a:t>ih</a:t>
            </a:r>
            <a:r>
              <a:rPr lang="vi-VN" sz="1800" b="1" i="1" dirty="0">
                <a:solidFill>
                  <a:srgbClr val="000066"/>
                </a:solidFill>
                <a:latin typeface="Arial" charset="0"/>
              </a:rPr>
              <a:t> mostov</a:t>
            </a:r>
            <a:r>
              <a:rPr lang="sr-Latn-RS" sz="1800" b="1" i="1" dirty="0">
                <a:solidFill>
                  <a:srgbClr val="000066"/>
                </a:solidFill>
                <a:latin typeface="Arial" charset="0"/>
              </a:rPr>
              <a:t>a</a:t>
            </a:r>
            <a:r>
              <a:rPr lang="vi-VN" sz="1800" b="1" i="1" dirty="0">
                <a:solidFill>
                  <a:srgbClr val="000066"/>
                </a:solidFill>
                <a:latin typeface="Arial" charset="0"/>
              </a:rPr>
              <a:t>"</a:t>
            </a:r>
            <a:endParaRPr lang="hr-HR" sz="1800" b="1" i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79512" y="6597352"/>
            <a:ext cx="878497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r-Latn-CS" sz="1400" kern="0" dirty="0">
                <a:solidFill>
                  <a:srgbClr val="000066"/>
                </a:solidFill>
                <a:latin typeface="Arial Black" pitchFamily="34" charset="0"/>
              </a:rPr>
              <a:t>BUKA I VIBRACIJE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12735</TotalTime>
  <Words>1387</Words>
  <Application>Microsoft Office PowerPoint</Application>
  <PresentationFormat>On-screen Show (4:3)</PresentationFormat>
  <Paragraphs>219</Paragraphs>
  <Slides>15</Slides>
  <Notes>15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Symbol</vt:lpstr>
      <vt:lpstr>Wingdings</vt:lpstr>
      <vt:lpstr>Default Design</vt:lpstr>
      <vt:lpstr>CorelDRAW</vt:lpstr>
      <vt:lpstr>Equation</vt:lpstr>
      <vt:lpstr>Unknown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 Izolaciona moc</dc:title>
  <dc:creator>DM</dc:creator>
  <cp:lastModifiedBy>Darko Mihajlov</cp:lastModifiedBy>
  <cp:revision>1614</cp:revision>
  <dcterms:created xsi:type="dcterms:W3CDTF">2012-10-03T09:08:30Z</dcterms:created>
  <dcterms:modified xsi:type="dcterms:W3CDTF">2023-06-22T11:07:14Z</dcterms:modified>
</cp:coreProperties>
</file>